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40"/>
  </p:notesMasterIdLst>
  <p:handoutMasterIdLst>
    <p:handoutMasterId r:id="rId41"/>
  </p:handoutMasterIdLst>
  <p:sldIdLst>
    <p:sldId id="426" r:id="rId2"/>
    <p:sldId id="462" r:id="rId3"/>
    <p:sldId id="460" r:id="rId4"/>
    <p:sldId id="491" r:id="rId5"/>
    <p:sldId id="480" r:id="rId6"/>
    <p:sldId id="494" r:id="rId7"/>
    <p:sldId id="493" r:id="rId8"/>
    <p:sldId id="495" r:id="rId9"/>
    <p:sldId id="496" r:id="rId10"/>
    <p:sldId id="466" r:id="rId11"/>
    <p:sldId id="481" r:id="rId12"/>
    <p:sldId id="498" r:id="rId13"/>
    <p:sldId id="482" r:id="rId14"/>
    <p:sldId id="487" r:id="rId15"/>
    <p:sldId id="483" r:id="rId16"/>
    <p:sldId id="486" r:id="rId17"/>
    <p:sldId id="501" r:id="rId18"/>
    <p:sldId id="503" r:id="rId19"/>
    <p:sldId id="508" r:id="rId20"/>
    <p:sldId id="504" r:id="rId21"/>
    <p:sldId id="505" r:id="rId22"/>
    <p:sldId id="484" r:id="rId23"/>
    <p:sldId id="506" r:id="rId24"/>
    <p:sldId id="507" r:id="rId25"/>
    <p:sldId id="510" r:id="rId26"/>
    <p:sldId id="500" r:id="rId27"/>
    <p:sldId id="511" r:id="rId28"/>
    <p:sldId id="512" r:id="rId29"/>
    <p:sldId id="513" r:id="rId30"/>
    <p:sldId id="514" r:id="rId31"/>
    <p:sldId id="515" r:id="rId32"/>
    <p:sldId id="522" r:id="rId33"/>
    <p:sldId id="523" r:id="rId34"/>
    <p:sldId id="516" r:id="rId35"/>
    <p:sldId id="521" r:id="rId36"/>
    <p:sldId id="518" r:id="rId37"/>
    <p:sldId id="524" r:id="rId38"/>
    <p:sldId id="520" r:id="rId3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 charset="0"/>
        <a:ea typeface="+mn-ea"/>
        <a:cs typeface="+mn-cs"/>
      </a:defRPr>
    </a:lvl5pPr>
    <a:lvl6pPr marL="2286000" algn="l" defTabSz="457200" rtl="0" eaLnBrk="1" latinLnBrk="0" hangingPunct="1">
      <a:defRPr sz="2400" kern="1200">
        <a:solidFill>
          <a:schemeClr val="tx1"/>
        </a:solidFill>
        <a:latin typeface="Times New Roman" pitchFamily="-1" charset="0"/>
        <a:ea typeface="+mn-ea"/>
        <a:cs typeface="+mn-cs"/>
      </a:defRPr>
    </a:lvl6pPr>
    <a:lvl7pPr marL="2743200" algn="l" defTabSz="457200" rtl="0" eaLnBrk="1" latinLnBrk="0" hangingPunct="1">
      <a:defRPr sz="2400" kern="1200">
        <a:solidFill>
          <a:schemeClr val="tx1"/>
        </a:solidFill>
        <a:latin typeface="Times New Roman" pitchFamily="-1" charset="0"/>
        <a:ea typeface="+mn-ea"/>
        <a:cs typeface="+mn-cs"/>
      </a:defRPr>
    </a:lvl7pPr>
    <a:lvl8pPr marL="3200400" algn="l" defTabSz="457200" rtl="0" eaLnBrk="1" latinLnBrk="0" hangingPunct="1">
      <a:defRPr sz="2400" kern="1200">
        <a:solidFill>
          <a:schemeClr val="tx1"/>
        </a:solidFill>
        <a:latin typeface="Times New Roman" pitchFamily="-1" charset="0"/>
        <a:ea typeface="+mn-ea"/>
        <a:cs typeface="+mn-cs"/>
      </a:defRPr>
    </a:lvl8pPr>
    <a:lvl9pPr marL="3657600" algn="l" defTabSz="457200" rtl="0" eaLnBrk="1" latinLnBrk="0" hangingPunct="1">
      <a:defRPr sz="2400" kern="1200">
        <a:solidFill>
          <a:schemeClr val="tx1"/>
        </a:solidFill>
        <a:latin typeface="Times New Roman" pitchFamily="-1" charset="0"/>
        <a:ea typeface="+mn-ea"/>
        <a:cs typeface="+mn-cs"/>
      </a:defRPr>
    </a:lvl9pPr>
  </p:defaultTextStyle>
  <p:extLst>
    <p:ext uri="{EFAFB233-063F-42B5-8137-9DF3F51BA10A}">
      <p15:sldGuideLst xmlns:p15="http://schemas.microsoft.com/office/powerpoint/2012/main">
        <p15:guide id="1" orient="horz" pos="1714">
          <p15:clr>
            <a:srgbClr val="A4A3A4"/>
          </p15:clr>
        </p15:guide>
        <p15:guide id="2" pos="1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66FF33"/>
    <a:srgbClr val="CC9900"/>
    <a:srgbClr val="FF33CC"/>
    <a:srgbClr val="0099FF"/>
    <a:srgbClr val="FF0000"/>
    <a:srgbClr val="FF0066"/>
    <a:srgbClr val="FF9933"/>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616"/>
    <p:restoredTop sz="94778"/>
  </p:normalViewPr>
  <p:slideViewPr>
    <p:cSldViewPr snapToGrid="0">
      <p:cViewPr>
        <p:scale>
          <a:sx n="125" d="100"/>
          <a:sy n="125" d="100"/>
        </p:scale>
        <p:origin x="728" y="-768"/>
      </p:cViewPr>
      <p:guideLst>
        <p:guide orient="horz" pos="1714"/>
        <p:guide pos="1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GB"/>
          </a:p>
        </p:txBody>
      </p:sp>
      <p:sp>
        <p:nvSpPr>
          <p:cNvPr id="583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GB"/>
          </a:p>
        </p:txBody>
      </p:sp>
      <p:sp>
        <p:nvSpPr>
          <p:cNvPr id="583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GB"/>
          </a:p>
        </p:txBody>
      </p:sp>
      <p:sp>
        <p:nvSpPr>
          <p:cNvPr id="583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CA60246E-10B0-6049-A580-FF0FE15A4608}" type="slidenum">
              <a:rPr lang="en-GB"/>
              <a:pPr>
                <a:defRPr/>
              </a:pPr>
              <a:t>‹#›</a:t>
            </a:fld>
            <a:endParaRPr lang="en-GB"/>
          </a:p>
        </p:txBody>
      </p:sp>
    </p:spTree>
    <p:extLst>
      <p:ext uri="{BB962C8B-B14F-4D97-AF65-F5344CB8AC3E}">
        <p14:creationId xmlns:p14="http://schemas.microsoft.com/office/powerpoint/2010/main" val="1008517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B7AA22-AF2A-EE43-92A6-68FA11914669}" type="datetimeFigureOut">
              <a:rPr lang="en-US" smtClean="0"/>
              <a:t>4/1/22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5CB8C2-7227-2740-9141-5FC275F51577}" type="slidenum">
              <a:rPr lang="en-US" smtClean="0"/>
              <a:t>‹#›</a:t>
            </a:fld>
            <a:endParaRPr lang="en-US"/>
          </a:p>
        </p:txBody>
      </p:sp>
    </p:spTree>
    <p:extLst>
      <p:ext uri="{BB962C8B-B14F-4D97-AF65-F5344CB8AC3E}">
        <p14:creationId xmlns:p14="http://schemas.microsoft.com/office/powerpoint/2010/main" val="12247385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a:t>
            </a:fld>
            <a:endParaRPr lang="en-US"/>
          </a:p>
        </p:txBody>
      </p:sp>
    </p:spTree>
    <p:extLst>
      <p:ext uri="{BB962C8B-B14F-4D97-AF65-F5344CB8AC3E}">
        <p14:creationId xmlns:p14="http://schemas.microsoft.com/office/powerpoint/2010/main" val="1446087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T=0?</a:t>
            </a:r>
          </a:p>
        </p:txBody>
      </p:sp>
      <p:sp>
        <p:nvSpPr>
          <p:cNvPr id="4" name="Slide Number Placeholder 3"/>
          <p:cNvSpPr>
            <a:spLocks noGrp="1"/>
          </p:cNvSpPr>
          <p:nvPr>
            <p:ph type="sldNum" sz="quarter" idx="10"/>
          </p:nvPr>
        </p:nvSpPr>
        <p:spPr/>
        <p:txBody>
          <a:bodyPr/>
          <a:lstStyle/>
          <a:p>
            <a:fld id="{14AE33B8-75C9-1746-91B0-0ACBF5CC507C}" type="slidenum">
              <a:rPr lang="en-US" smtClean="0"/>
              <a:t>10</a:t>
            </a:fld>
            <a:endParaRPr lang="en-US"/>
          </a:p>
        </p:txBody>
      </p:sp>
    </p:spTree>
    <p:extLst>
      <p:ext uri="{BB962C8B-B14F-4D97-AF65-F5344CB8AC3E}">
        <p14:creationId xmlns:p14="http://schemas.microsoft.com/office/powerpoint/2010/main" val="743170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11</a:t>
            </a:fld>
            <a:endParaRPr lang="en-US"/>
          </a:p>
        </p:txBody>
      </p:sp>
    </p:spTree>
    <p:extLst>
      <p:ext uri="{BB962C8B-B14F-4D97-AF65-F5344CB8AC3E}">
        <p14:creationId xmlns:p14="http://schemas.microsoft.com/office/powerpoint/2010/main" val="596035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12</a:t>
            </a:fld>
            <a:endParaRPr lang="en-US"/>
          </a:p>
        </p:txBody>
      </p:sp>
    </p:spTree>
    <p:extLst>
      <p:ext uri="{BB962C8B-B14F-4D97-AF65-F5344CB8AC3E}">
        <p14:creationId xmlns:p14="http://schemas.microsoft.com/office/powerpoint/2010/main" val="1746322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13</a:t>
            </a:fld>
            <a:endParaRPr lang="en-US"/>
          </a:p>
        </p:txBody>
      </p:sp>
    </p:spTree>
    <p:extLst>
      <p:ext uri="{BB962C8B-B14F-4D97-AF65-F5344CB8AC3E}">
        <p14:creationId xmlns:p14="http://schemas.microsoft.com/office/powerpoint/2010/main" val="2587379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14</a:t>
            </a:fld>
            <a:endParaRPr lang="en-US"/>
          </a:p>
        </p:txBody>
      </p:sp>
    </p:spTree>
    <p:extLst>
      <p:ext uri="{BB962C8B-B14F-4D97-AF65-F5344CB8AC3E}">
        <p14:creationId xmlns:p14="http://schemas.microsoft.com/office/powerpoint/2010/main" val="3353947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15</a:t>
            </a:fld>
            <a:endParaRPr lang="en-US"/>
          </a:p>
        </p:txBody>
      </p:sp>
    </p:spTree>
    <p:extLst>
      <p:ext uri="{BB962C8B-B14F-4D97-AF65-F5344CB8AC3E}">
        <p14:creationId xmlns:p14="http://schemas.microsoft.com/office/powerpoint/2010/main" val="661681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16</a:t>
            </a:fld>
            <a:endParaRPr lang="en-US"/>
          </a:p>
        </p:txBody>
      </p:sp>
    </p:spTree>
    <p:extLst>
      <p:ext uri="{BB962C8B-B14F-4D97-AF65-F5344CB8AC3E}">
        <p14:creationId xmlns:p14="http://schemas.microsoft.com/office/powerpoint/2010/main" val="3528639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17</a:t>
            </a:fld>
            <a:endParaRPr lang="en-US"/>
          </a:p>
        </p:txBody>
      </p:sp>
    </p:spTree>
    <p:extLst>
      <p:ext uri="{BB962C8B-B14F-4D97-AF65-F5344CB8AC3E}">
        <p14:creationId xmlns:p14="http://schemas.microsoft.com/office/powerpoint/2010/main" val="1739130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18</a:t>
            </a:fld>
            <a:endParaRPr lang="en-US"/>
          </a:p>
        </p:txBody>
      </p:sp>
    </p:spTree>
    <p:extLst>
      <p:ext uri="{BB962C8B-B14F-4D97-AF65-F5344CB8AC3E}">
        <p14:creationId xmlns:p14="http://schemas.microsoft.com/office/powerpoint/2010/main" val="3464245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20</a:t>
            </a:fld>
            <a:endParaRPr lang="en-US"/>
          </a:p>
        </p:txBody>
      </p:sp>
    </p:spTree>
    <p:extLst>
      <p:ext uri="{BB962C8B-B14F-4D97-AF65-F5344CB8AC3E}">
        <p14:creationId xmlns:p14="http://schemas.microsoft.com/office/powerpoint/2010/main" val="1265586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a:t>
            </a:fld>
            <a:endParaRPr lang="en-US"/>
          </a:p>
        </p:txBody>
      </p:sp>
    </p:spTree>
    <p:extLst>
      <p:ext uri="{BB962C8B-B14F-4D97-AF65-F5344CB8AC3E}">
        <p14:creationId xmlns:p14="http://schemas.microsoft.com/office/powerpoint/2010/main" val="3417374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21</a:t>
            </a:fld>
            <a:endParaRPr lang="en-US"/>
          </a:p>
        </p:txBody>
      </p:sp>
    </p:spTree>
    <p:extLst>
      <p:ext uri="{BB962C8B-B14F-4D97-AF65-F5344CB8AC3E}">
        <p14:creationId xmlns:p14="http://schemas.microsoft.com/office/powerpoint/2010/main" val="1412482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22</a:t>
            </a:fld>
            <a:endParaRPr lang="en-US"/>
          </a:p>
        </p:txBody>
      </p:sp>
    </p:spTree>
    <p:extLst>
      <p:ext uri="{BB962C8B-B14F-4D97-AF65-F5344CB8AC3E}">
        <p14:creationId xmlns:p14="http://schemas.microsoft.com/office/powerpoint/2010/main" val="4039878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23</a:t>
            </a:fld>
            <a:endParaRPr lang="en-US"/>
          </a:p>
        </p:txBody>
      </p:sp>
    </p:spTree>
    <p:extLst>
      <p:ext uri="{BB962C8B-B14F-4D97-AF65-F5344CB8AC3E}">
        <p14:creationId xmlns:p14="http://schemas.microsoft.com/office/powerpoint/2010/main" val="1622944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24</a:t>
            </a:fld>
            <a:endParaRPr lang="en-US"/>
          </a:p>
        </p:txBody>
      </p:sp>
    </p:spTree>
    <p:extLst>
      <p:ext uri="{BB962C8B-B14F-4D97-AF65-F5344CB8AC3E}">
        <p14:creationId xmlns:p14="http://schemas.microsoft.com/office/powerpoint/2010/main" val="589806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25</a:t>
            </a:fld>
            <a:endParaRPr lang="en-US"/>
          </a:p>
        </p:txBody>
      </p:sp>
    </p:spTree>
    <p:extLst>
      <p:ext uri="{BB962C8B-B14F-4D97-AF65-F5344CB8AC3E}">
        <p14:creationId xmlns:p14="http://schemas.microsoft.com/office/powerpoint/2010/main" val="3570220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26</a:t>
            </a:fld>
            <a:endParaRPr lang="en-US"/>
          </a:p>
        </p:txBody>
      </p:sp>
    </p:spTree>
    <p:extLst>
      <p:ext uri="{BB962C8B-B14F-4D97-AF65-F5344CB8AC3E}">
        <p14:creationId xmlns:p14="http://schemas.microsoft.com/office/powerpoint/2010/main" val="26691189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27</a:t>
            </a:fld>
            <a:endParaRPr lang="en-US"/>
          </a:p>
        </p:txBody>
      </p:sp>
    </p:spTree>
    <p:extLst>
      <p:ext uri="{BB962C8B-B14F-4D97-AF65-F5344CB8AC3E}">
        <p14:creationId xmlns:p14="http://schemas.microsoft.com/office/powerpoint/2010/main" val="2406993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28</a:t>
            </a:fld>
            <a:endParaRPr lang="en-US"/>
          </a:p>
        </p:txBody>
      </p:sp>
    </p:spTree>
    <p:extLst>
      <p:ext uri="{BB962C8B-B14F-4D97-AF65-F5344CB8AC3E}">
        <p14:creationId xmlns:p14="http://schemas.microsoft.com/office/powerpoint/2010/main" val="2848998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29</a:t>
            </a:fld>
            <a:endParaRPr lang="en-US"/>
          </a:p>
        </p:txBody>
      </p:sp>
    </p:spTree>
    <p:extLst>
      <p:ext uri="{BB962C8B-B14F-4D97-AF65-F5344CB8AC3E}">
        <p14:creationId xmlns:p14="http://schemas.microsoft.com/office/powerpoint/2010/main" val="802237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30</a:t>
            </a:fld>
            <a:endParaRPr lang="en-US"/>
          </a:p>
        </p:txBody>
      </p:sp>
    </p:spTree>
    <p:extLst>
      <p:ext uri="{BB962C8B-B14F-4D97-AF65-F5344CB8AC3E}">
        <p14:creationId xmlns:p14="http://schemas.microsoft.com/office/powerpoint/2010/main" val="728841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a:t>
            </a:fld>
            <a:endParaRPr lang="en-US"/>
          </a:p>
        </p:txBody>
      </p:sp>
    </p:spTree>
    <p:extLst>
      <p:ext uri="{BB962C8B-B14F-4D97-AF65-F5344CB8AC3E}">
        <p14:creationId xmlns:p14="http://schemas.microsoft.com/office/powerpoint/2010/main" val="10578583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31</a:t>
            </a:fld>
            <a:endParaRPr lang="en-US"/>
          </a:p>
        </p:txBody>
      </p:sp>
    </p:spTree>
    <p:extLst>
      <p:ext uri="{BB962C8B-B14F-4D97-AF65-F5344CB8AC3E}">
        <p14:creationId xmlns:p14="http://schemas.microsoft.com/office/powerpoint/2010/main" val="1658513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32</a:t>
            </a:fld>
            <a:endParaRPr lang="en-US"/>
          </a:p>
        </p:txBody>
      </p:sp>
    </p:spTree>
    <p:extLst>
      <p:ext uri="{BB962C8B-B14F-4D97-AF65-F5344CB8AC3E}">
        <p14:creationId xmlns:p14="http://schemas.microsoft.com/office/powerpoint/2010/main" val="458659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33</a:t>
            </a:fld>
            <a:endParaRPr lang="en-US"/>
          </a:p>
        </p:txBody>
      </p:sp>
    </p:spTree>
    <p:extLst>
      <p:ext uri="{BB962C8B-B14F-4D97-AF65-F5344CB8AC3E}">
        <p14:creationId xmlns:p14="http://schemas.microsoft.com/office/powerpoint/2010/main" val="29101306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34</a:t>
            </a:fld>
            <a:endParaRPr lang="en-US"/>
          </a:p>
        </p:txBody>
      </p:sp>
    </p:spTree>
    <p:extLst>
      <p:ext uri="{BB962C8B-B14F-4D97-AF65-F5344CB8AC3E}">
        <p14:creationId xmlns:p14="http://schemas.microsoft.com/office/powerpoint/2010/main" val="2202949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35</a:t>
            </a:fld>
            <a:endParaRPr lang="en-US"/>
          </a:p>
        </p:txBody>
      </p:sp>
    </p:spTree>
    <p:extLst>
      <p:ext uri="{BB962C8B-B14F-4D97-AF65-F5344CB8AC3E}">
        <p14:creationId xmlns:p14="http://schemas.microsoft.com/office/powerpoint/2010/main" val="40152648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36</a:t>
            </a:fld>
            <a:endParaRPr lang="en-US"/>
          </a:p>
        </p:txBody>
      </p:sp>
    </p:spTree>
    <p:extLst>
      <p:ext uri="{BB962C8B-B14F-4D97-AF65-F5344CB8AC3E}">
        <p14:creationId xmlns:p14="http://schemas.microsoft.com/office/powerpoint/2010/main" val="707515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37</a:t>
            </a:fld>
            <a:endParaRPr lang="en-US"/>
          </a:p>
        </p:txBody>
      </p:sp>
    </p:spTree>
    <p:extLst>
      <p:ext uri="{BB962C8B-B14F-4D97-AF65-F5344CB8AC3E}">
        <p14:creationId xmlns:p14="http://schemas.microsoft.com/office/powerpoint/2010/main" val="57788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38</a:t>
            </a:fld>
            <a:endParaRPr lang="en-US"/>
          </a:p>
        </p:txBody>
      </p:sp>
    </p:spTree>
    <p:extLst>
      <p:ext uri="{BB962C8B-B14F-4D97-AF65-F5344CB8AC3E}">
        <p14:creationId xmlns:p14="http://schemas.microsoft.com/office/powerpoint/2010/main" val="1795796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4</a:t>
            </a:fld>
            <a:endParaRPr lang="en-US"/>
          </a:p>
        </p:txBody>
      </p:sp>
    </p:spTree>
    <p:extLst>
      <p:ext uri="{BB962C8B-B14F-4D97-AF65-F5344CB8AC3E}">
        <p14:creationId xmlns:p14="http://schemas.microsoft.com/office/powerpoint/2010/main" val="106107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5</a:t>
            </a:fld>
            <a:endParaRPr lang="en-US"/>
          </a:p>
        </p:txBody>
      </p:sp>
    </p:spTree>
    <p:extLst>
      <p:ext uri="{BB962C8B-B14F-4D97-AF65-F5344CB8AC3E}">
        <p14:creationId xmlns:p14="http://schemas.microsoft.com/office/powerpoint/2010/main" val="3819844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6</a:t>
            </a:fld>
            <a:endParaRPr lang="en-US"/>
          </a:p>
        </p:txBody>
      </p:sp>
    </p:spTree>
    <p:extLst>
      <p:ext uri="{BB962C8B-B14F-4D97-AF65-F5344CB8AC3E}">
        <p14:creationId xmlns:p14="http://schemas.microsoft.com/office/powerpoint/2010/main" val="3314634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7</a:t>
            </a:fld>
            <a:endParaRPr lang="en-US"/>
          </a:p>
        </p:txBody>
      </p:sp>
    </p:spTree>
    <p:extLst>
      <p:ext uri="{BB962C8B-B14F-4D97-AF65-F5344CB8AC3E}">
        <p14:creationId xmlns:p14="http://schemas.microsoft.com/office/powerpoint/2010/main" val="2037216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8</a:t>
            </a:fld>
            <a:endParaRPr lang="en-US"/>
          </a:p>
        </p:txBody>
      </p:sp>
    </p:spTree>
    <p:extLst>
      <p:ext uri="{BB962C8B-B14F-4D97-AF65-F5344CB8AC3E}">
        <p14:creationId xmlns:p14="http://schemas.microsoft.com/office/powerpoint/2010/main" val="290366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9</a:t>
            </a:fld>
            <a:endParaRPr lang="en-US"/>
          </a:p>
        </p:txBody>
      </p:sp>
    </p:spTree>
    <p:extLst>
      <p:ext uri="{BB962C8B-B14F-4D97-AF65-F5344CB8AC3E}">
        <p14:creationId xmlns:p14="http://schemas.microsoft.com/office/powerpoint/2010/main" val="2185006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C7750D3-51A6-0B4C-BD4F-93B41C1C5D6B}"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2EB37F7-0FFB-9848-B70C-0007A63072D2}"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B5A9176-F003-AA48-B615-12B43A5A31BD}"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CE1D38-B3C3-2E42-8C5C-4C28AE9AF365}"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72B2D8-E467-2446-AD66-F986AC0FEF86}"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D511061-CCBD-424E-843D-245C5D042DE3}"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A5A42EA-CFBF-E24D-9339-674C57306753}"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8396471-367A-A84D-8E3D-72354345E5FC}"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79429FD9-CC0B-A24E-91B7-3A41B74A85B7}"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8B47A5A-5777-3445-B9B0-0FFE563F8FE7}"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E83EE89-6EF0-C44B-9B7F-5A4C95120F3E}"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a:t>Click to edit Master title style</a:t>
            </a:r>
            <a:endParaRPr lang="en-US"/>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C0984292-AD9F-C44C-8173-14ED46844BE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xStyles>
    <p:titleStyle>
      <a:lvl1pPr algn="ctr" rtl="0" eaLnBrk="0" fontAlgn="base" hangingPunct="0">
        <a:spcBef>
          <a:spcPct val="0"/>
        </a:spcBef>
        <a:spcAft>
          <a:spcPct val="0"/>
        </a:spcAft>
        <a:defRPr sz="4400">
          <a:solidFill>
            <a:schemeClr val="tx2"/>
          </a:solidFill>
          <a:latin typeface="+mj-lt"/>
          <a:ea typeface="ＭＳ Ｐゴシック" pitchFamily="-1" charset="-128"/>
          <a:cs typeface="ＭＳ Ｐゴシック" pitchFamily="-1" charset="-128"/>
        </a:defRPr>
      </a:lvl1pPr>
      <a:lvl2pPr algn="ctr" rtl="0" eaLnBrk="0" fontAlgn="base" hangingPunct="0">
        <a:spcBef>
          <a:spcPct val="0"/>
        </a:spcBef>
        <a:spcAft>
          <a:spcPct val="0"/>
        </a:spcAft>
        <a:defRPr sz="4400">
          <a:solidFill>
            <a:schemeClr val="tx2"/>
          </a:solidFill>
          <a:latin typeface="Times New Roman" pitchFamily="18" charset="0"/>
          <a:ea typeface="ＭＳ Ｐゴシック" pitchFamily="-1" charset="-128"/>
          <a:cs typeface="ＭＳ Ｐゴシック" pitchFamily="-1" charset="-128"/>
        </a:defRPr>
      </a:lvl2pPr>
      <a:lvl3pPr algn="ctr" rtl="0" eaLnBrk="0" fontAlgn="base" hangingPunct="0">
        <a:spcBef>
          <a:spcPct val="0"/>
        </a:spcBef>
        <a:spcAft>
          <a:spcPct val="0"/>
        </a:spcAft>
        <a:defRPr sz="4400">
          <a:solidFill>
            <a:schemeClr val="tx2"/>
          </a:solidFill>
          <a:latin typeface="Times New Roman" pitchFamily="18" charset="0"/>
          <a:ea typeface="ＭＳ Ｐゴシック" pitchFamily="-1" charset="-128"/>
          <a:cs typeface="ＭＳ Ｐゴシック" pitchFamily="-1" charset="-128"/>
        </a:defRPr>
      </a:lvl3pPr>
      <a:lvl4pPr algn="ctr" rtl="0" eaLnBrk="0" fontAlgn="base" hangingPunct="0">
        <a:spcBef>
          <a:spcPct val="0"/>
        </a:spcBef>
        <a:spcAft>
          <a:spcPct val="0"/>
        </a:spcAft>
        <a:defRPr sz="4400">
          <a:solidFill>
            <a:schemeClr val="tx2"/>
          </a:solidFill>
          <a:latin typeface="Times New Roman" pitchFamily="18" charset="0"/>
          <a:ea typeface="ＭＳ Ｐゴシック" pitchFamily="-1" charset="-128"/>
          <a:cs typeface="ＭＳ Ｐゴシック" pitchFamily="-1" charset="-128"/>
        </a:defRPr>
      </a:lvl4pPr>
      <a:lvl5pPr algn="ctr" rtl="0" eaLnBrk="0" fontAlgn="base" hangingPunct="0">
        <a:spcBef>
          <a:spcPct val="0"/>
        </a:spcBef>
        <a:spcAft>
          <a:spcPct val="0"/>
        </a:spcAft>
        <a:defRPr sz="4400">
          <a:solidFill>
            <a:schemeClr val="tx2"/>
          </a:solidFill>
          <a:latin typeface="Times New Roman" pitchFamily="18" charset="0"/>
          <a:ea typeface="ＭＳ Ｐゴシック" pitchFamily="-1" charset="-128"/>
          <a:cs typeface="ＭＳ Ｐゴシック" pitchFamily="-1" charset="-128"/>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 charset="-128"/>
          <a:cs typeface="ＭＳ Ｐゴシック" pitchFamily="-1"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 charset="-128"/>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36.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60.pn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90.png"/><Relationship Id="rId5" Type="http://schemas.openxmlformats.org/officeDocument/2006/relationships/image" Target="../media/image42.png"/><Relationship Id="rId10" Type="http://schemas.openxmlformats.org/officeDocument/2006/relationships/image" Target="../media/image46.png"/><Relationship Id="rId4" Type="http://schemas.openxmlformats.org/officeDocument/2006/relationships/image" Target="../media/image270.png"/><Relationship Id="rId9"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3.png"/><Relationship Id="rId7"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33.png"/><Relationship Id="rId4" Type="http://schemas.openxmlformats.org/officeDocument/2006/relationships/image" Target="../media/image63.png"/><Relationship Id="rId9" Type="http://schemas.openxmlformats.org/officeDocument/2006/relationships/image" Target="../media/image67.png"/></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1.tiff"/></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79.gif"/></Relationships>
</file>

<file path=ppt/slides/_rels/slide22.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1.png"/><Relationship Id="rId7"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5.png"/><Relationship Id="rId4" Type="http://schemas.openxmlformats.org/officeDocument/2006/relationships/image" Target="../media/image82.png"/></Relationships>
</file>

<file path=ppt/slides/_rels/slide24.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80.png"/></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98.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hyperlink" Target="https://en.wikipedia.org/wiki/Isotopes_of_strontium" TargetMode="External"/><Relationship Id="rId5" Type="http://schemas.openxmlformats.org/officeDocument/2006/relationships/image" Target="../media/image70.png"/><Relationship Id="rId4" Type="http://schemas.openxmlformats.org/officeDocument/2006/relationships/image" Target="../media/image100.jpeg"/></Relationships>
</file>

<file path=ppt/slides/_rels/slide29.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109.jpeg"/></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2.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33.xml.rels><?xml version="1.0" encoding="UTF-8" standalone="yes"?>
<Relationships xmlns="http://schemas.openxmlformats.org/package/2006/relationships"><Relationship Id="rId8" Type="http://schemas.openxmlformats.org/officeDocument/2006/relationships/image" Target="../media/image132.jpeg"/><Relationship Id="rId3" Type="http://schemas.openxmlformats.org/officeDocument/2006/relationships/image" Target="../media/image128.png"/><Relationship Id="rId7" Type="http://schemas.openxmlformats.org/officeDocument/2006/relationships/image" Target="../media/image13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04.png"/><Relationship Id="rId9" Type="http://schemas.openxmlformats.org/officeDocument/2006/relationships/image" Target="../media/image133.png"/></Relationships>
</file>

<file path=ppt/slides/_rels/slide34.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3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40.png"/><Relationship Id="rId7" Type="http://schemas.openxmlformats.org/officeDocument/2006/relationships/image" Target="../media/image142.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5.png"/><Relationship Id="rId10" Type="http://schemas.openxmlformats.org/officeDocument/2006/relationships/image" Target="../media/image145.png"/><Relationship Id="rId4" Type="http://schemas.openxmlformats.org/officeDocument/2006/relationships/image" Target="../media/image141.png"/><Relationship Id="rId9" Type="http://schemas.openxmlformats.org/officeDocument/2006/relationships/image" Target="../media/image144.png"/></Relationships>
</file>

<file path=ppt/slides/_rels/slide37.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148.jpeg"/><Relationship Id="rId4" Type="http://schemas.openxmlformats.org/officeDocument/2006/relationships/image" Target="../media/image147.png"/></Relationships>
</file>

<file path=ppt/slides/_rels/slide3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PHY2004: Electromagnetism and Optics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6" name="TextBox 15"/>
          <p:cNvSpPr txBox="1"/>
          <p:nvPr/>
        </p:nvSpPr>
        <p:spPr>
          <a:xfrm>
            <a:off x="0" y="1984822"/>
            <a:ext cx="9143999" cy="923330"/>
          </a:xfrm>
          <a:prstGeom prst="rect">
            <a:avLst/>
          </a:prstGeom>
          <a:noFill/>
        </p:spPr>
        <p:txBody>
          <a:bodyPr wrap="square" rtlCol="0">
            <a:spAutoFit/>
          </a:bodyPr>
          <a:lstStyle/>
          <a:p>
            <a:pPr algn="ctr"/>
            <a:r>
              <a:rPr lang="en-US" sz="5400" dirty="0">
                <a:latin typeface="Baskerville" panose="02020502070401020303" pitchFamily="18" charset="0"/>
                <a:ea typeface="Baskerville" panose="02020502070401020303" pitchFamily="18" charset="0"/>
              </a:rPr>
              <a:t>Principles of Laser</a:t>
            </a:r>
          </a:p>
        </p:txBody>
      </p:sp>
      <p:sp>
        <p:nvSpPr>
          <p:cNvPr id="12" name="Rectangle 11">
            <a:extLst>
              <a:ext uri="{FF2B5EF4-FFF2-40B4-BE49-F238E27FC236}">
                <a16:creationId xmlns:a16="http://schemas.microsoft.com/office/drawing/2014/main" id="{BB8F9A17-A953-4B49-AA85-C6D05A9BD038}"/>
              </a:ext>
            </a:extLst>
          </p:cNvPr>
          <p:cNvSpPr/>
          <p:nvPr/>
        </p:nvSpPr>
        <p:spPr>
          <a:xfrm>
            <a:off x="400389" y="4132292"/>
            <a:ext cx="8657112" cy="1569660"/>
          </a:xfrm>
          <a:prstGeom prst="rect">
            <a:avLst/>
          </a:prstGeom>
        </p:spPr>
        <p:txBody>
          <a:bodyPr wrap="square">
            <a:spAutoFit/>
          </a:bodyPr>
          <a:lstStyle/>
          <a:p>
            <a:r>
              <a:rPr lang="en-GB" dirty="0">
                <a:latin typeface="+mn-lt"/>
                <a:cs typeface="Arial" panose="020B0604020202020204" pitchFamily="34" charset="0"/>
              </a:rPr>
              <a:t>Textbooks</a:t>
            </a:r>
          </a:p>
          <a:p>
            <a:r>
              <a:rPr lang="en-GB" dirty="0">
                <a:latin typeface="+mn-lt"/>
                <a:cs typeface="Arial" panose="020B0604020202020204" pitchFamily="34" charset="0"/>
              </a:rPr>
              <a:t>1. Lasers: foundation and applications, K. </a:t>
            </a:r>
            <a:r>
              <a:rPr lang="en-GB" dirty="0" err="1">
                <a:latin typeface="+mn-lt"/>
                <a:cs typeface="Arial" panose="020B0604020202020204" pitchFamily="34" charset="0"/>
              </a:rPr>
              <a:t>Thyagarajan</a:t>
            </a:r>
            <a:r>
              <a:rPr lang="en-GB" dirty="0">
                <a:latin typeface="+mn-lt"/>
                <a:cs typeface="Arial" panose="020B0604020202020204" pitchFamily="34" charset="0"/>
              </a:rPr>
              <a:t>, Chap.4-5.</a:t>
            </a:r>
          </a:p>
          <a:p>
            <a:r>
              <a:rPr lang="en-GB" dirty="0">
                <a:latin typeface="+mn-lt"/>
                <a:cs typeface="Arial" panose="020B0604020202020204" pitchFamily="34" charset="0"/>
              </a:rPr>
              <a:t>2. Fundamentals of light sources and lasers, Mark </a:t>
            </a:r>
            <a:r>
              <a:rPr lang="en-GB" dirty="0" err="1">
                <a:latin typeface="+mn-lt"/>
                <a:cs typeface="Arial" panose="020B0604020202020204" pitchFamily="34" charset="0"/>
              </a:rPr>
              <a:t>Csele</a:t>
            </a:r>
            <a:endParaRPr lang="en-GB" dirty="0">
              <a:latin typeface="+mn-lt"/>
              <a:cs typeface="Arial" panose="020B0604020202020204" pitchFamily="34" charset="0"/>
            </a:endParaRPr>
          </a:p>
          <a:p>
            <a:r>
              <a:rPr lang="en-GB" dirty="0">
                <a:latin typeface="+mn-lt"/>
                <a:cs typeface="Arial" panose="020B0604020202020204" pitchFamily="34" charset="0"/>
              </a:rPr>
              <a:t>Chap.4-6</a:t>
            </a:r>
          </a:p>
        </p:txBody>
      </p:sp>
    </p:spTree>
    <p:extLst>
      <p:ext uri="{BB962C8B-B14F-4D97-AF65-F5344CB8AC3E}">
        <p14:creationId xmlns:p14="http://schemas.microsoft.com/office/powerpoint/2010/main" val="1423191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Population Distribution Law</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013239-7271-0F48-B09C-E7816BB220B7}"/>
                  </a:ext>
                </a:extLst>
              </p:cNvPr>
              <p:cNvSpPr txBox="1"/>
              <p:nvPr/>
            </p:nvSpPr>
            <p:spPr>
              <a:xfrm>
                <a:off x="629706" y="1159381"/>
                <a:ext cx="4180114" cy="646331"/>
              </a:xfrm>
              <a:prstGeom prst="rect">
                <a:avLst/>
              </a:prstGeom>
              <a:noFill/>
            </p:spPr>
            <p:txBody>
              <a:bodyPr wrap="square" rtlCol="0">
                <a:spAutoFit/>
              </a:bodyPr>
              <a:lstStyle/>
              <a:p>
                <a:r>
                  <a:rPr lang="en-US" sz="1800" dirty="0"/>
                  <a:t>At temperature </a:t>
                </a:r>
                <a14:m>
                  <m:oMath xmlns:m="http://schemas.openxmlformats.org/officeDocument/2006/math">
                    <m:r>
                      <a:rPr lang="en-GB" sz="1800" b="0" i="1" smtClean="0">
                        <a:latin typeface="Cambria Math" panose="02040503050406030204" pitchFamily="18" charset="0"/>
                      </a:rPr>
                      <m:t>𝑇</m:t>
                    </m:r>
                  </m:oMath>
                </a14:m>
                <a:r>
                  <a:rPr lang="en-US" sz="1800" dirty="0"/>
                  <a:t>, the number of atoms at an energy level </a:t>
                </a:r>
                <a14:m>
                  <m:oMath xmlns:m="http://schemas.openxmlformats.org/officeDocument/2006/math">
                    <m:r>
                      <a:rPr lang="en-GB" sz="1800" b="0" i="1" smtClean="0">
                        <a:latin typeface="Cambria Math" panose="02040503050406030204" pitchFamily="18" charset="0"/>
                      </a:rPr>
                      <m:t>𝐸</m:t>
                    </m:r>
                  </m:oMath>
                </a14:m>
                <a:r>
                  <a:rPr lang="en-US" sz="1800" dirty="0"/>
                  <a:t> is given by</a:t>
                </a:r>
              </a:p>
            </p:txBody>
          </p:sp>
        </mc:Choice>
        <mc:Fallback xmlns="">
          <p:sp>
            <p:nvSpPr>
              <p:cNvPr id="9" name="TextBox 8">
                <a:extLst>
                  <a:ext uri="{FF2B5EF4-FFF2-40B4-BE49-F238E27FC236}">
                    <a16:creationId xmlns:a16="http://schemas.microsoft.com/office/drawing/2014/main" id="{B3013239-7271-0F48-B09C-E7816BB220B7}"/>
                  </a:ext>
                </a:extLst>
              </p:cNvPr>
              <p:cNvSpPr txBox="1">
                <a:spLocks noRot="1" noChangeAspect="1" noMove="1" noResize="1" noEditPoints="1" noAdjustHandles="1" noChangeArrowheads="1" noChangeShapeType="1" noTextEdit="1"/>
              </p:cNvSpPr>
              <p:nvPr/>
            </p:nvSpPr>
            <p:spPr>
              <a:xfrm>
                <a:off x="629706" y="1159381"/>
                <a:ext cx="4180114" cy="646331"/>
              </a:xfrm>
              <a:prstGeom prst="rect">
                <a:avLst/>
              </a:prstGeom>
              <a:blipFill>
                <a:blip r:embed="rId3"/>
                <a:stretch>
                  <a:fillRect l="-1212" t="-3846"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D11CB18-5B9E-9D42-BCB2-3E93733E331F}"/>
                  </a:ext>
                </a:extLst>
              </p:cNvPr>
              <p:cNvSpPr txBox="1"/>
              <p:nvPr/>
            </p:nvSpPr>
            <p:spPr>
              <a:xfrm>
                <a:off x="1119307" y="2180543"/>
                <a:ext cx="2185406" cy="451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𝑁</m:t>
                      </m:r>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𝐸</m:t>
                          </m:r>
                          <m:r>
                            <a:rPr lang="en-GB" sz="1800" b="0" i="1" smtClean="0">
                              <a:latin typeface="Cambria Math" panose="02040503050406030204" pitchFamily="18" charset="0"/>
                            </a:rPr>
                            <m:t>, </m:t>
                          </m:r>
                          <m:r>
                            <a:rPr lang="en-GB" sz="1800" b="0" i="1" smtClean="0">
                              <a:latin typeface="Cambria Math" panose="02040503050406030204" pitchFamily="18" charset="0"/>
                            </a:rPr>
                            <m:t>𝑇</m:t>
                          </m:r>
                        </m:e>
                      </m:d>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𝑁</m:t>
                          </m:r>
                        </m:e>
                        <m:sub>
                          <m:r>
                            <a:rPr lang="en-GB" sz="1800" b="0" i="1" smtClean="0">
                              <a:latin typeface="Cambria Math" panose="02040503050406030204" pitchFamily="18" charset="0"/>
                            </a:rPr>
                            <m:t>0</m:t>
                          </m:r>
                        </m:sub>
                      </m:sSub>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𝑒</m:t>
                          </m:r>
                        </m:e>
                        <m:sup>
                          <m:r>
                            <a:rPr lang="en-GB" sz="1800" b="0" i="1" smtClean="0">
                              <a:latin typeface="Cambria Math" panose="02040503050406030204" pitchFamily="18" charset="0"/>
                              <a:ea typeface="Cambria Math" panose="02040503050406030204" pitchFamily="18" charset="0"/>
                            </a:rPr>
                            <m:t>−</m:t>
                          </m:r>
                          <m:f>
                            <m:fPr>
                              <m:ctrlPr>
                                <a:rPr lang="en-GB" sz="1800" b="0" i="1" smtClean="0">
                                  <a:latin typeface="Cambria Math" panose="02040503050406030204" pitchFamily="18" charset="0"/>
                                  <a:ea typeface="Cambria Math" panose="02040503050406030204" pitchFamily="18" charset="0"/>
                                </a:rPr>
                              </m:ctrlPr>
                            </m:fPr>
                            <m:num>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𝐸</m:t>
                              </m:r>
                              <m:r>
                                <a:rPr lang="en-GB" sz="1800" b="0" i="1" smtClean="0">
                                  <a:latin typeface="Cambria Math" panose="02040503050406030204" pitchFamily="18" charset="0"/>
                                  <a:ea typeface="Cambria Math" panose="02040503050406030204" pitchFamily="18" charset="0"/>
                                </a:rPr>
                                <m:t>−</m:t>
                              </m:r>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𝐸</m:t>
                                  </m:r>
                                </m:e>
                                <m:sub>
                                  <m:r>
                                    <a:rPr lang="en-GB" sz="1800" b="0" i="1" smtClean="0">
                                      <a:latin typeface="Cambria Math" panose="02040503050406030204" pitchFamily="18" charset="0"/>
                                      <a:ea typeface="Cambria Math" panose="02040503050406030204" pitchFamily="18" charset="0"/>
                                    </a:rPr>
                                    <m:t>0</m:t>
                                  </m:r>
                                </m:sub>
                              </m:sSub>
                              <m:r>
                                <a:rPr lang="en-GB" sz="1800" b="0" i="1" smtClean="0">
                                  <a:latin typeface="Cambria Math" panose="02040503050406030204" pitchFamily="18" charset="0"/>
                                  <a:ea typeface="Cambria Math" panose="02040503050406030204" pitchFamily="18" charset="0"/>
                                </a:rPr>
                                <m:t>)</m:t>
                              </m:r>
                            </m:num>
                            <m:den>
                              <m:sSub>
                                <m:sSubPr>
                                  <m:ctrlPr>
                                    <a:rPr lang="en-GB" sz="1800" i="1">
                                      <a:latin typeface="Cambria Math" panose="02040503050406030204" pitchFamily="18" charset="0"/>
                                    </a:rPr>
                                  </m:ctrlPr>
                                </m:sSubPr>
                                <m:e>
                                  <m:r>
                                    <a:rPr lang="en-GB" sz="1800" i="1">
                                      <a:latin typeface="Cambria Math" panose="02040503050406030204" pitchFamily="18" charset="0"/>
                                    </a:rPr>
                                    <m:t>𝑘</m:t>
                                  </m:r>
                                </m:e>
                                <m:sub>
                                  <m:r>
                                    <a:rPr lang="en-GB" sz="1800" i="1">
                                      <a:latin typeface="Cambria Math" panose="02040503050406030204" pitchFamily="18" charset="0"/>
                                    </a:rPr>
                                    <m:t>𝐵</m:t>
                                  </m:r>
                                </m:sub>
                              </m:sSub>
                              <m:r>
                                <a:rPr lang="en-GB" sz="1800" b="0" i="1" smtClean="0">
                                  <a:latin typeface="Cambria Math" panose="02040503050406030204" pitchFamily="18" charset="0"/>
                                  <a:ea typeface="Cambria Math" panose="02040503050406030204" pitchFamily="18" charset="0"/>
                                </a:rPr>
                                <m:t>𝑇</m:t>
                              </m:r>
                            </m:den>
                          </m:f>
                        </m:sup>
                      </m:sSup>
                    </m:oMath>
                  </m:oMathPara>
                </a14:m>
                <a:endParaRPr lang="en-US" sz="1800" dirty="0"/>
              </a:p>
            </p:txBody>
          </p:sp>
        </mc:Choice>
        <mc:Fallback xmlns="">
          <p:sp>
            <p:nvSpPr>
              <p:cNvPr id="42" name="TextBox 41">
                <a:extLst>
                  <a:ext uri="{FF2B5EF4-FFF2-40B4-BE49-F238E27FC236}">
                    <a16:creationId xmlns:a16="http://schemas.microsoft.com/office/drawing/2014/main" id="{4D11CB18-5B9E-9D42-BCB2-3E93733E331F}"/>
                  </a:ext>
                </a:extLst>
              </p:cNvPr>
              <p:cNvSpPr txBox="1">
                <a:spLocks noRot="1" noChangeAspect="1" noMove="1" noResize="1" noEditPoints="1" noAdjustHandles="1" noChangeArrowheads="1" noChangeShapeType="1" noTextEdit="1"/>
              </p:cNvSpPr>
              <p:nvPr/>
            </p:nvSpPr>
            <p:spPr>
              <a:xfrm>
                <a:off x="1119307" y="2180543"/>
                <a:ext cx="2185406" cy="451214"/>
              </a:xfrm>
              <a:prstGeom prst="rect">
                <a:avLst/>
              </a:prstGeom>
              <a:blipFill>
                <a:blip r:embed="rId4"/>
                <a:stretch>
                  <a:fillRect l="-2312" r="-1156"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6AE4F41-957A-794B-B568-A80EC076F6CF}"/>
                  </a:ext>
                </a:extLst>
              </p:cNvPr>
              <p:cNvSpPr txBox="1"/>
              <p:nvPr/>
            </p:nvSpPr>
            <p:spPr>
              <a:xfrm>
                <a:off x="671707" y="2865528"/>
                <a:ext cx="3683575" cy="646331"/>
              </a:xfrm>
              <a:prstGeom prst="rect">
                <a:avLst/>
              </a:prstGeom>
              <a:noFill/>
            </p:spPr>
            <p:txBody>
              <a:bodyPr wrap="square">
                <a:spAutoFit/>
              </a:bodyPr>
              <a:lstStyle/>
              <a:p>
                <a14:m>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𝐸</m:t>
                        </m:r>
                      </m:e>
                      <m:sub>
                        <m:r>
                          <a:rPr lang="en-GB" sz="1800" b="0" i="1" smtClean="0">
                            <a:latin typeface="Cambria Math" panose="02040503050406030204" pitchFamily="18" charset="0"/>
                            <a:ea typeface="Cambria Math" panose="02040503050406030204" pitchFamily="18" charset="0"/>
                          </a:rPr>
                          <m:t>0</m:t>
                        </m:r>
                      </m:sub>
                    </m:sSub>
                  </m:oMath>
                </a14:m>
                <a:r>
                  <a:rPr lang="en-US" sz="1800" dirty="0"/>
                  <a:t>: ground state energy</a:t>
                </a:r>
              </a:p>
              <a:p>
                <a14:m>
                  <m:oMath xmlns:m="http://schemas.openxmlformats.org/officeDocument/2006/math">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𝑁</m:t>
                        </m:r>
                      </m:e>
                      <m:sub>
                        <m:r>
                          <a:rPr lang="en-GB" sz="1800" i="1">
                            <a:latin typeface="Cambria Math" panose="02040503050406030204" pitchFamily="18" charset="0"/>
                            <a:ea typeface="Cambria Math" panose="02040503050406030204" pitchFamily="18" charset="0"/>
                          </a:rPr>
                          <m:t>0</m:t>
                        </m:r>
                      </m:sub>
                    </m:sSub>
                  </m:oMath>
                </a14:m>
                <a:r>
                  <a:rPr lang="en-US" sz="1800" dirty="0"/>
                  <a:t>: number of atoms at ground state</a:t>
                </a:r>
              </a:p>
            </p:txBody>
          </p:sp>
        </mc:Choice>
        <mc:Fallback xmlns="">
          <p:sp>
            <p:nvSpPr>
              <p:cNvPr id="50" name="TextBox 49">
                <a:extLst>
                  <a:ext uri="{FF2B5EF4-FFF2-40B4-BE49-F238E27FC236}">
                    <a16:creationId xmlns:a16="http://schemas.microsoft.com/office/drawing/2014/main" id="{46AE4F41-957A-794B-B568-A80EC076F6CF}"/>
                  </a:ext>
                </a:extLst>
              </p:cNvPr>
              <p:cNvSpPr txBox="1">
                <a:spLocks noRot="1" noChangeAspect="1" noMove="1" noResize="1" noEditPoints="1" noAdjustHandles="1" noChangeArrowheads="1" noChangeShapeType="1" noTextEdit="1"/>
              </p:cNvSpPr>
              <p:nvPr/>
            </p:nvSpPr>
            <p:spPr>
              <a:xfrm>
                <a:off x="671707" y="2865528"/>
                <a:ext cx="3683575" cy="646331"/>
              </a:xfrm>
              <a:prstGeom prst="rect">
                <a:avLst/>
              </a:prstGeom>
              <a:blipFill>
                <a:blip r:embed="rId5"/>
                <a:stretch>
                  <a:fillRect t="-3846" b="-13462"/>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B35DB594-2D92-DE40-A167-E169AEEC094B}"/>
              </a:ext>
            </a:extLst>
          </p:cNvPr>
          <p:cNvSpPr txBox="1"/>
          <p:nvPr/>
        </p:nvSpPr>
        <p:spPr>
          <a:xfrm>
            <a:off x="633027" y="3971296"/>
            <a:ext cx="4180114" cy="646331"/>
          </a:xfrm>
          <a:prstGeom prst="rect">
            <a:avLst/>
          </a:prstGeom>
          <a:noFill/>
        </p:spPr>
        <p:txBody>
          <a:bodyPr wrap="square" rtlCol="0">
            <a:spAutoFit/>
          </a:bodyPr>
          <a:lstStyle/>
          <a:p>
            <a:r>
              <a:rPr lang="en-US" sz="1800" dirty="0"/>
              <a:t>The ratio of atom population between any two energy levels is</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E3C2E8C7-6151-1B4D-B950-C8317913AD4C}"/>
                  </a:ext>
                </a:extLst>
              </p:cNvPr>
              <p:cNvSpPr txBox="1"/>
              <p:nvPr/>
            </p:nvSpPr>
            <p:spPr>
              <a:xfrm>
                <a:off x="1085194" y="4990908"/>
                <a:ext cx="2467041" cy="6865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GB" sz="1800" i="1">
                                  <a:latin typeface="Cambria Math" panose="02040503050406030204" pitchFamily="18" charset="0"/>
                                </a:rPr>
                                <m:t>𝑁</m:t>
                              </m:r>
                            </m:e>
                            <m:sub>
                              <m:r>
                                <a:rPr lang="en-GB"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GB" sz="1800" i="1">
                                  <a:latin typeface="Cambria Math" panose="02040503050406030204" pitchFamily="18" charset="0"/>
                                </a:rPr>
                                <m:t>𝑁</m:t>
                              </m:r>
                            </m:e>
                            <m:sub>
                              <m:r>
                                <a:rPr lang="en-GB" sz="1800" i="1">
                                  <a:latin typeface="Cambria Math" panose="02040503050406030204" pitchFamily="18" charset="0"/>
                                </a:rPr>
                                <m:t>1</m:t>
                              </m:r>
                            </m:sub>
                          </m:sSub>
                        </m:den>
                      </m:f>
                      <m:r>
                        <a:rPr lang="en-GB" sz="1800" b="0" i="1" smtClean="0">
                          <a:latin typeface="Cambria Math" panose="02040503050406030204" pitchFamily="18" charset="0"/>
                        </a:rPr>
                        <m:t>=</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𝑒</m:t>
                          </m:r>
                        </m:e>
                        <m:sup>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𝐸</m:t>
                                  </m:r>
                                </m:e>
                                <m:sub>
                                  <m:r>
                                    <a:rPr lang="en-GB" sz="1800" b="0" i="1" smtClean="0">
                                      <a:latin typeface="Cambria Math" panose="02040503050406030204" pitchFamily="18" charset="0"/>
                                    </a:rPr>
                                    <m:t>2</m:t>
                                  </m:r>
                                </m:sub>
                              </m:sSub>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𝐸</m:t>
                                  </m:r>
                                </m:e>
                                <m:sub>
                                  <m:r>
                                    <a:rPr lang="en-GB" sz="1800" b="0" i="1" smtClean="0">
                                      <a:latin typeface="Cambria Math" panose="02040503050406030204" pitchFamily="18" charset="0"/>
                                    </a:rPr>
                                    <m:t>1</m:t>
                                  </m:r>
                                </m:sub>
                              </m:sSub>
                            </m:num>
                            <m:den>
                              <m:sSub>
                                <m:sSubPr>
                                  <m:ctrlPr>
                                    <a:rPr lang="en-GB" sz="1800" i="1">
                                      <a:latin typeface="Cambria Math" panose="02040503050406030204" pitchFamily="18" charset="0"/>
                                    </a:rPr>
                                  </m:ctrlPr>
                                </m:sSubPr>
                                <m:e>
                                  <m:r>
                                    <a:rPr lang="en-GB" sz="1800" i="1">
                                      <a:latin typeface="Cambria Math" panose="02040503050406030204" pitchFamily="18" charset="0"/>
                                    </a:rPr>
                                    <m:t>𝑘</m:t>
                                  </m:r>
                                </m:e>
                                <m:sub>
                                  <m:r>
                                    <a:rPr lang="en-GB" sz="1800" i="1">
                                      <a:latin typeface="Cambria Math" panose="02040503050406030204" pitchFamily="18" charset="0"/>
                                    </a:rPr>
                                    <m:t>𝐵</m:t>
                                  </m:r>
                                </m:sub>
                              </m:sSub>
                              <m:r>
                                <a:rPr lang="en-GB" sz="1800" b="0" i="1" smtClean="0">
                                  <a:latin typeface="Cambria Math" panose="02040503050406030204" pitchFamily="18" charset="0"/>
                                </a:rPr>
                                <m:t>𝑇</m:t>
                              </m:r>
                            </m:den>
                          </m:f>
                        </m:sup>
                      </m:sSup>
                      <m:r>
                        <a:rPr lang="en-GB" sz="1800" b="0" i="1" smtClean="0">
                          <a:latin typeface="Cambria Math" panose="02040503050406030204" pitchFamily="18" charset="0"/>
                        </a:rPr>
                        <m:t>=</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𝑒</m:t>
                          </m:r>
                        </m:e>
                        <m:sup>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r>
                                <m:rPr>
                                  <m:sty m:val="p"/>
                                </m:rPr>
                                <a:rPr lang="el-GR" sz="1800" b="0" i="1" smtClean="0">
                                  <a:latin typeface="Cambria Math" panose="02040503050406030204" pitchFamily="18" charset="0"/>
                                  <a:ea typeface="Cambria Math" panose="02040503050406030204" pitchFamily="18" charset="0"/>
                                </a:rPr>
                                <m:t>Δ</m:t>
                              </m:r>
                              <m:sSub>
                                <m:sSubPr>
                                  <m:ctrlPr>
                                    <a:rPr lang="el-GR"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𝐸</m:t>
                                  </m:r>
                                </m:e>
                                <m:sub>
                                  <m:r>
                                    <a:rPr lang="en-GB" sz="1800" b="0" i="1" smtClean="0">
                                      <a:latin typeface="Cambria Math" panose="02040503050406030204" pitchFamily="18" charset="0"/>
                                      <a:ea typeface="Cambria Math" panose="02040503050406030204" pitchFamily="18" charset="0"/>
                                    </a:rPr>
                                    <m:t>21</m:t>
                                  </m:r>
                                </m:sub>
                              </m:sSub>
                            </m:num>
                            <m:den>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𝑘</m:t>
                                  </m:r>
                                </m:e>
                                <m:sub>
                                  <m:r>
                                    <a:rPr lang="en-GB" sz="1800" b="0" i="1" smtClean="0">
                                      <a:latin typeface="Cambria Math" panose="02040503050406030204" pitchFamily="18" charset="0"/>
                                    </a:rPr>
                                    <m:t>𝐵</m:t>
                                  </m:r>
                                </m:sub>
                              </m:sSub>
                              <m:r>
                                <a:rPr lang="en-GB" sz="1800" b="0" i="1" smtClean="0">
                                  <a:latin typeface="Cambria Math" panose="02040503050406030204" pitchFamily="18" charset="0"/>
                                </a:rPr>
                                <m:t>𝑇</m:t>
                              </m:r>
                            </m:den>
                          </m:f>
                        </m:sup>
                      </m:sSup>
                    </m:oMath>
                  </m:oMathPara>
                </a14:m>
                <a:endParaRPr lang="en-US" sz="1800" dirty="0"/>
              </a:p>
            </p:txBody>
          </p:sp>
        </mc:Choice>
        <mc:Fallback xmlns="">
          <p:sp>
            <p:nvSpPr>
              <p:cNvPr id="53" name="TextBox 52">
                <a:extLst>
                  <a:ext uri="{FF2B5EF4-FFF2-40B4-BE49-F238E27FC236}">
                    <a16:creationId xmlns:a16="http://schemas.microsoft.com/office/drawing/2014/main" id="{E3C2E8C7-6151-1B4D-B950-C8317913AD4C}"/>
                  </a:ext>
                </a:extLst>
              </p:cNvPr>
              <p:cNvSpPr txBox="1">
                <a:spLocks noRot="1" noChangeAspect="1" noMove="1" noResize="1" noEditPoints="1" noAdjustHandles="1" noChangeArrowheads="1" noChangeShapeType="1" noTextEdit="1"/>
              </p:cNvSpPr>
              <p:nvPr/>
            </p:nvSpPr>
            <p:spPr>
              <a:xfrm>
                <a:off x="1085194" y="4990908"/>
                <a:ext cx="2467041" cy="686535"/>
              </a:xfrm>
              <a:prstGeom prst="rect">
                <a:avLst/>
              </a:prstGeom>
              <a:blipFill>
                <a:blip r:embed="rId6"/>
                <a:stretch>
                  <a:fillRect b="-1852"/>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3342CAA7-C34A-2242-90D9-74FF89C100D9}"/>
              </a:ext>
            </a:extLst>
          </p:cNvPr>
          <p:cNvSpPr txBox="1"/>
          <p:nvPr/>
        </p:nvSpPr>
        <p:spPr>
          <a:xfrm>
            <a:off x="645938" y="5888247"/>
            <a:ext cx="4006225" cy="646331"/>
          </a:xfrm>
          <a:prstGeom prst="rect">
            <a:avLst/>
          </a:prstGeom>
          <a:noFill/>
        </p:spPr>
        <p:txBody>
          <a:bodyPr wrap="none" rtlCol="0">
            <a:spAutoFit/>
          </a:bodyPr>
          <a:lstStyle/>
          <a:p>
            <a:pPr marL="285750" indent="-285750">
              <a:buFont typeface="Arial" panose="020B0604020202020204" pitchFamily="34" charset="0"/>
              <a:buChar char="•"/>
            </a:pPr>
            <a:r>
              <a:rPr lang="en-US" sz="1800" dirty="0">
                <a:solidFill>
                  <a:srgbClr val="0432FF"/>
                </a:solidFill>
              </a:rPr>
              <a:t>Higher energy levels have less atoms</a:t>
            </a:r>
          </a:p>
          <a:p>
            <a:pPr marL="285750" indent="-285750">
              <a:buFont typeface="Arial" panose="020B0604020202020204" pitchFamily="34" charset="0"/>
              <a:buChar char="•"/>
            </a:pPr>
            <a:r>
              <a:rPr lang="en-US" sz="1800" dirty="0">
                <a:solidFill>
                  <a:srgbClr val="0432FF"/>
                </a:solidFill>
              </a:rPr>
              <a:t>Population increases with temperature</a:t>
            </a:r>
          </a:p>
        </p:txBody>
      </p:sp>
      <p:pic>
        <p:nvPicPr>
          <p:cNvPr id="56" name="Picture 55">
            <a:extLst>
              <a:ext uri="{FF2B5EF4-FFF2-40B4-BE49-F238E27FC236}">
                <a16:creationId xmlns:a16="http://schemas.microsoft.com/office/drawing/2014/main" id="{DFD8A075-4476-7446-AB75-D699BD060E09}"/>
              </a:ext>
            </a:extLst>
          </p:cNvPr>
          <p:cNvPicPr>
            <a:picLocks noChangeAspect="1"/>
          </p:cNvPicPr>
          <p:nvPr/>
        </p:nvPicPr>
        <p:blipFill>
          <a:blip r:embed="rId7"/>
          <a:stretch>
            <a:fillRect/>
          </a:stretch>
        </p:blipFill>
        <p:spPr>
          <a:xfrm>
            <a:off x="4868516" y="3715029"/>
            <a:ext cx="3629546" cy="2710526"/>
          </a:xfrm>
          <a:prstGeom prst="rect">
            <a:avLst/>
          </a:prstGeom>
        </p:spPr>
      </p:pic>
      <p:pic>
        <p:nvPicPr>
          <p:cNvPr id="57" name="Picture 56">
            <a:extLst>
              <a:ext uri="{FF2B5EF4-FFF2-40B4-BE49-F238E27FC236}">
                <a16:creationId xmlns:a16="http://schemas.microsoft.com/office/drawing/2014/main" id="{6A42D23E-75EF-0C4D-AA71-1A0C21A5BEAE}"/>
              </a:ext>
            </a:extLst>
          </p:cNvPr>
          <p:cNvPicPr>
            <a:picLocks noChangeAspect="1"/>
          </p:cNvPicPr>
          <p:nvPr/>
        </p:nvPicPr>
        <p:blipFill>
          <a:blip r:embed="rId8"/>
          <a:stretch>
            <a:fillRect/>
          </a:stretch>
        </p:blipFill>
        <p:spPr>
          <a:xfrm>
            <a:off x="5094093" y="1045953"/>
            <a:ext cx="3378200" cy="2578100"/>
          </a:xfrm>
          <a:prstGeom prst="rect">
            <a:avLst/>
          </a:prstGeom>
        </p:spPr>
      </p:pic>
    </p:spTree>
    <p:extLst>
      <p:ext uri="{BB962C8B-B14F-4D97-AF65-F5344CB8AC3E}">
        <p14:creationId xmlns:p14="http://schemas.microsoft.com/office/powerpoint/2010/main" val="24142537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Einstein Coefficients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a:extLst>
              <a:ext uri="{FF2B5EF4-FFF2-40B4-BE49-F238E27FC236}">
                <a16:creationId xmlns:a16="http://schemas.microsoft.com/office/drawing/2014/main" id="{D3D492C8-71EC-7242-BFA7-95769479E12F}"/>
              </a:ext>
            </a:extLst>
          </p:cNvPr>
          <p:cNvGrpSpPr/>
          <p:nvPr/>
        </p:nvGrpSpPr>
        <p:grpSpPr>
          <a:xfrm>
            <a:off x="1375146" y="1053940"/>
            <a:ext cx="2451100" cy="3149600"/>
            <a:chOff x="888257" y="1347854"/>
            <a:chExt cx="2451100" cy="3149600"/>
          </a:xfrm>
        </p:grpSpPr>
        <p:pic>
          <p:nvPicPr>
            <p:cNvPr id="2" name="Picture 1">
              <a:extLst>
                <a:ext uri="{FF2B5EF4-FFF2-40B4-BE49-F238E27FC236}">
                  <a16:creationId xmlns:a16="http://schemas.microsoft.com/office/drawing/2014/main" id="{B63CB0B5-C5CD-4840-94B1-5D5D7E575D36}"/>
                </a:ext>
              </a:extLst>
            </p:cNvPr>
            <p:cNvPicPr>
              <a:picLocks noChangeAspect="1"/>
            </p:cNvPicPr>
            <p:nvPr/>
          </p:nvPicPr>
          <p:blipFill>
            <a:blip r:embed="rId3"/>
            <a:stretch>
              <a:fillRect/>
            </a:stretch>
          </p:blipFill>
          <p:spPr>
            <a:xfrm>
              <a:off x="888257" y="1347854"/>
              <a:ext cx="2451100" cy="3149600"/>
            </a:xfrm>
            <a:prstGeom prst="rect">
              <a:avLst/>
            </a:prstGeom>
          </p:spPr>
        </p:pic>
        <p:sp>
          <p:nvSpPr>
            <p:cNvPr id="25" name="Oval 24">
              <a:extLst>
                <a:ext uri="{FF2B5EF4-FFF2-40B4-BE49-F238E27FC236}">
                  <a16:creationId xmlns:a16="http://schemas.microsoft.com/office/drawing/2014/main" id="{63DBA36A-628E-484A-95DA-C1BDB495D240}"/>
                </a:ext>
              </a:extLst>
            </p:cNvPr>
            <p:cNvSpPr/>
            <p:nvPr/>
          </p:nvSpPr>
          <p:spPr>
            <a:xfrm>
              <a:off x="2466274" y="2721398"/>
              <a:ext cx="252000" cy="252000"/>
            </a:xfrm>
            <a:prstGeom prst="ellipse">
              <a:avLst/>
            </a:prstGeom>
            <a:solidFill>
              <a:schemeClr val="bg1">
                <a:lumMod val="75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6" name="Oval 25">
              <a:extLst>
                <a:ext uri="{FF2B5EF4-FFF2-40B4-BE49-F238E27FC236}">
                  <a16:creationId xmlns:a16="http://schemas.microsoft.com/office/drawing/2014/main" id="{EBA69D98-AC97-5144-A750-69CDF0223272}"/>
                </a:ext>
              </a:extLst>
            </p:cNvPr>
            <p:cNvSpPr/>
            <p:nvPr/>
          </p:nvSpPr>
          <p:spPr>
            <a:xfrm>
              <a:off x="1845191" y="2824812"/>
              <a:ext cx="252000" cy="252000"/>
            </a:xfrm>
            <a:prstGeom prst="ellipse">
              <a:avLst/>
            </a:prstGeom>
            <a:solidFill>
              <a:schemeClr val="bg1">
                <a:lumMod val="75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7" name="Oval 26">
              <a:extLst>
                <a:ext uri="{FF2B5EF4-FFF2-40B4-BE49-F238E27FC236}">
                  <a16:creationId xmlns:a16="http://schemas.microsoft.com/office/drawing/2014/main" id="{68412050-B45B-674D-9FAE-7B2B442AB707}"/>
                </a:ext>
              </a:extLst>
            </p:cNvPr>
            <p:cNvSpPr/>
            <p:nvPr/>
          </p:nvSpPr>
          <p:spPr>
            <a:xfrm>
              <a:off x="1481573" y="2238578"/>
              <a:ext cx="252000" cy="252000"/>
            </a:xfrm>
            <a:prstGeom prst="ellipse">
              <a:avLst/>
            </a:prstGeom>
            <a:solidFill>
              <a:schemeClr val="bg1">
                <a:lumMod val="75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8" name="Oval 27">
              <a:extLst>
                <a:ext uri="{FF2B5EF4-FFF2-40B4-BE49-F238E27FC236}">
                  <a16:creationId xmlns:a16="http://schemas.microsoft.com/office/drawing/2014/main" id="{83DCA30E-01BF-D547-92F1-A89E78787903}"/>
                </a:ext>
              </a:extLst>
            </p:cNvPr>
            <p:cNvSpPr/>
            <p:nvPr/>
          </p:nvSpPr>
          <p:spPr>
            <a:xfrm>
              <a:off x="2182442" y="1946254"/>
              <a:ext cx="252000" cy="252000"/>
            </a:xfrm>
            <a:prstGeom prst="ellipse">
              <a:avLst/>
            </a:prstGeom>
            <a:solidFill>
              <a:schemeClr val="bg1">
                <a:lumMod val="75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9" name="Oval 28">
              <a:extLst>
                <a:ext uri="{FF2B5EF4-FFF2-40B4-BE49-F238E27FC236}">
                  <a16:creationId xmlns:a16="http://schemas.microsoft.com/office/drawing/2014/main" id="{9A8EDF5C-BA57-1B44-B622-936472403E18}"/>
                </a:ext>
              </a:extLst>
            </p:cNvPr>
            <p:cNvSpPr/>
            <p:nvPr/>
          </p:nvSpPr>
          <p:spPr>
            <a:xfrm>
              <a:off x="2308442" y="3459436"/>
              <a:ext cx="252000" cy="252000"/>
            </a:xfrm>
            <a:prstGeom prst="ellipse">
              <a:avLst/>
            </a:prstGeom>
            <a:solidFill>
              <a:schemeClr val="bg1">
                <a:lumMod val="75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0" name="Oval 29">
              <a:extLst>
                <a:ext uri="{FF2B5EF4-FFF2-40B4-BE49-F238E27FC236}">
                  <a16:creationId xmlns:a16="http://schemas.microsoft.com/office/drawing/2014/main" id="{5B7A7841-E602-CE46-917C-64DA31464D75}"/>
                </a:ext>
              </a:extLst>
            </p:cNvPr>
            <p:cNvSpPr/>
            <p:nvPr/>
          </p:nvSpPr>
          <p:spPr>
            <a:xfrm>
              <a:off x="1315431" y="3459436"/>
              <a:ext cx="252000" cy="252000"/>
            </a:xfrm>
            <a:prstGeom prst="ellipse">
              <a:avLst/>
            </a:prstGeom>
            <a:solidFill>
              <a:schemeClr val="bg1">
                <a:lumMod val="75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pic>
        <p:nvPicPr>
          <p:cNvPr id="31" name="Picture 30">
            <a:extLst>
              <a:ext uri="{FF2B5EF4-FFF2-40B4-BE49-F238E27FC236}">
                <a16:creationId xmlns:a16="http://schemas.microsoft.com/office/drawing/2014/main" id="{807449F3-26D0-4C4B-870E-9B75284A6B64}"/>
              </a:ext>
            </a:extLst>
          </p:cNvPr>
          <p:cNvPicPr>
            <a:picLocks noChangeAspect="1"/>
          </p:cNvPicPr>
          <p:nvPr/>
        </p:nvPicPr>
        <p:blipFill>
          <a:blip r:embed="rId4"/>
          <a:stretch>
            <a:fillRect/>
          </a:stretch>
        </p:blipFill>
        <p:spPr>
          <a:xfrm>
            <a:off x="4761797" y="1504629"/>
            <a:ext cx="3657600" cy="2273300"/>
          </a:xfrm>
          <a:prstGeom prst="rect">
            <a:avLst/>
          </a:prstGeom>
        </p:spPr>
      </p:pic>
      <p:sp>
        <p:nvSpPr>
          <p:cNvPr id="8" name="TextBox 7">
            <a:extLst>
              <a:ext uri="{FF2B5EF4-FFF2-40B4-BE49-F238E27FC236}">
                <a16:creationId xmlns:a16="http://schemas.microsoft.com/office/drawing/2014/main" id="{EF52335F-9262-7443-8C3D-0CA8B50EB1EA}"/>
              </a:ext>
            </a:extLst>
          </p:cNvPr>
          <p:cNvSpPr txBox="1"/>
          <p:nvPr/>
        </p:nvSpPr>
        <p:spPr>
          <a:xfrm>
            <a:off x="978849" y="4211536"/>
            <a:ext cx="7742712" cy="1569660"/>
          </a:xfrm>
          <a:prstGeom prst="rect">
            <a:avLst/>
          </a:prstGeom>
          <a:noFill/>
        </p:spPr>
        <p:txBody>
          <a:bodyPr wrap="square" rtlCol="0">
            <a:spAutoFit/>
          </a:bodyPr>
          <a:lstStyle/>
          <a:p>
            <a:r>
              <a:rPr lang="en-US" sz="1600" dirty="0"/>
              <a:t>Einstein considered a system composed of a collection of atoms sealed in a vessel. The system is at thermal equilibrium at temperature T. </a:t>
            </a:r>
            <a:r>
              <a:rPr lang="en-US" sz="1600" i="1" dirty="0"/>
              <a:t>Absorption</a:t>
            </a:r>
            <a:r>
              <a:rPr lang="en-US" sz="1600" dirty="0"/>
              <a:t> transports atoms from low energy level to high energy level, while </a:t>
            </a:r>
            <a:r>
              <a:rPr lang="en-US" sz="1600" i="1" dirty="0"/>
              <a:t>spontaneous emission </a:t>
            </a:r>
            <a:r>
              <a:rPr lang="en-US" sz="1600" dirty="0"/>
              <a:t>and </a:t>
            </a:r>
            <a:r>
              <a:rPr lang="en-US" sz="1600" i="1" dirty="0"/>
              <a:t>stimulated emission </a:t>
            </a:r>
            <a:r>
              <a:rPr lang="en-US" sz="1600" dirty="0"/>
              <a:t>processes transport atoms back from high energy level to low energy level. As the system is at thermal equilibrium, at any time, the change rate of atom population at energy level 1 must equal to the change rate of atom population at energy level 2.</a:t>
            </a:r>
            <a:endParaRPr lang="en-US" sz="1600" i="1" dirty="0"/>
          </a:p>
        </p:txBody>
      </p:sp>
      <p:sp>
        <p:nvSpPr>
          <p:cNvPr id="9" name="TextBox 8">
            <a:extLst>
              <a:ext uri="{FF2B5EF4-FFF2-40B4-BE49-F238E27FC236}">
                <a16:creationId xmlns:a16="http://schemas.microsoft.com/office/drawing/2014/main" id="{03D4349F-10FE-6E45-9B91-2452084C31A2}"/>
              </a:ext>
            </a:extLst>
          </p:cNvPr>
          <p:cNvSpPr txBox="1"/>
          <p:nvPr/>
        </p:nvSpPr>
        <p:spPr>
          <a:xfrm>
            <a:off x="3023580" y="1212471"/>
            <a:ext cx="683200" cy="307777"/>
          </a:xfrm>
          <a:prstGeom prst="rect">
            <a:avLst/>
          </a:prstGeom>
          <a:noFill/>
        </p:spPr>
        <p:txBody>
          <a:bodyPr wrap="none" rtlCol="0">
            <a:spAutoFit/>
          </a:bodyPr>
          <a:lstStyle/>
          <a:p>
            <a:r>
              <a:rPr lang="en-US" sz="1400" dirty="0"/>
              <a:t>photon</a:t>
            </a:r>
          </a:p>
        </p:txBody>
      </p:sp>
      <p:sp>
        <p:nvSpPr>
          <p:cNvPr id="35" name="TextBox 34">
            <a:extLst>
              <a:ext uri="{FF2B5EF4-FFF2-40B4-BE49-F238E27FC236}">
                <a16:creationId xmlns:a16="http://schemas.microsoft.com/office/drawing/2014/main" id="{69520A56-9C14-8E40-A89D-E841AB462357}"/>
              </a:ext>
            </a:extLst>
          </p:cNvPr>
          <p:cNvSpPr txBox="1"/>
          <p:nvPr/>
        </p:nvSpPr>
        <p:spPr>
          <a:xfrm>
            <a:off x="2821441" y="2170775"/>
            <a:ext cx="543739" cy="307777"/>
          </a:xfrm>
          <a:prstGeom prst="rect">
            <a:avLst/>
          </a:prstGeom>
          <a:noFill/>
        </p:spPr>
        <p:txBody>
          <a:bodyPr wrap="none" rtlCol="0">
            <a:spAutoFit/>
          </a:bodyPr>
          <a:lstStyle/>
          <a:p>
            <a:r>
              <a:rPr lang="en-US" sz="1400" dirty="0"/>
              <a:t>atom</a:t>
            </a:r>
          </a:p>
        </p:txBody>
      </p:sp>
      <p:sp>
        <p:nvSpPr>
          <p:cNvPr id="11" name="TextBox 10">
            <a:extLst>
              <a:ext uri="{FF2B5EF4-FFF2-40B4-BE49-F238E27FC236}">
                <a16:creationId xmlns:a16="http://schemas.microsoft.com/office/drawing/2014/main" id="{B48A76B6-8706-3240-B04D-0055FCB4699E}"/>
              </a:ext>
            </a:extLst>
          </p:cNvPr>
          <p:cNvSpPr txBox="1"/>
          <p:nvPr/>
        </p:nvSpPr>
        <p:spPr>
          <a:xfrm>
            <a:off x="6944916" y="2220161"/>
            <a:ext cx="1053494" cy="338554"/>
          </a:xfrm>
          <a:prstGeom prst="rect">
            <a:avLst/>
          </a:prstGeom>
          <a:noFill/>
        </p:spPr>
        <p:txBody>
          <a:bodyPr wrap="none" rtlCol="0">
            <a:spAutoFit/>
          </a:bodyPr>
          <a:lstStyle/>
          <a:p>
            <a:r>
              <a:rPr lang="en-US" sz="1600" dirty="0"/>
              <a:t>absorption</a:t>
            </a:r>
          </a:p>
        </p:txBody>
      </p:sp>
      <p:sp>
        <p:nvSpPr>
          <p:cNvPr id="42" name="TextBox 41">
            <a:extLst>
              <a:ext uri="{FF2B5EF4-FFF2-40B4-BE49-F238E27FC236}">
                <a16:creationId xmlns:a16="http://schemas.microsoft.com/office/drawing/2014/main" id="{36F54FAF-C884-2047-92B1-802D30CC8E4D}"/>
              </a:ext>
            </a:extLst>
          </p:cNvPr>
          <p:cNvSpPr txBox="1"/>
          <p:nvPr/>
        </p:nvSpPr>
        <p:spPr>
          <a:xfrm>
            <a:off x="3968491" y="2072715"/>
            <a:ext cx="2018501" cy="338554"/>
          </a:xfrm>
          <a:prstGeom prst="rect">
            <a:avLst/>
          </a:prstGeom>
          <a:noFill/>
        </p:spPr>
        <p:txBody>
          <a:bodyPr wrap="none" rtlCol="0">
            <a:spAutoFit/>
          </a:bodyPr>
          <a:lstStyle/>
          <a:p>
            <a:r>
              <a:rPr lang="en-US" sz="1600" dirty="0"/>
              <a:t>Spontaneous emission</a:t>
            </a:r>
          </a:p>
        </p:txBody>
      </p:sp>
      <p:sp>
        <p:nvSpPr>
          <p:cNvPr id="52" name="TextBox 51">
            <a:extLst>
              <a:ext uri="{FF2B5EF4-FFF2-40B4-BE49-F238E27FC236}">
                <a16:creationId xmlns:a16="http://schemas.microsoft.com/office/drawing/2014/main" id="{93CD9611-4AE9-C440-AD4D-B1A786A6DEF6}"/>
              </a:ext>
            </a:extLst>
          </p:cNvPr>
          <p:cNvSpPr txBox="1"/>
          <p:nvPr/>
        </p:nvSpPr>
        <p:spPr>
          <a:xfrm>
            <a:off x="4427225" y="2479155"/>
            <a:ext cx="1861407" cy="338554"/>
          </a:xfrm>
          <a:prstGeom prst="rect">
            <a:avLst/>
          </a:prstGeom>
          <a:noFill/>
        </p:spPr>
        <p:txBody>
          <a:bodyPr wrap="none" rtlCol="0">
            <a:spAutoFit/>
          </a:bodyPr>
          <a:lstStyle/>
          <a:p>
            <a:r>
              <a:rPr lang="en-US" sz="1600" dirty="0"/>
              <a:t>Stimulated emission</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E721B067-1D95-9D42-87B0-CC50EE2D191B}"/>
                  </a:ext>
                </a:extLst>
              </p:cNvPr>
              <p:cNvSpPr txBox="1"/>
              <p:nvPr/>
            </p:nvSpPr>
            <p:spPr>
              <a:xfrm>
                <a:off x="3502247" y="5902290"/>
                <a:ext cx="2139501" cy="618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1800" b="0" i="1" smtClean="0">
                              <a:latin typeface="Cambria Math" panose="02040503050406030204" pitchFamily="18" charset="0"/>
                            </a:rPr>
                          </m:ctrlPr>
                        </m:fPr>
                        <m:num>
                          <m:r>
                            <a:rPr lang="en-GB" sz="1800" b="0" i="1" smtClean="0">
                              <a:latin typeface="Cambria Math" panose="02040503050406030204" pitchFamily="18" charset="0"/>
                            </a:rPr>
                            <m:t>𝑑</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𝑁</m:t>
                              </m:r>
                            </m:e>
                            <m:sub>
                              <m:r>
                                <a:rPr lang="en-GB" sz="1800" b="0" i="1" smtClean="0">
                                  <a:latin typeface="Cambria Math" panose="02040503050406030204" pitchFamily="18" charset="0"/>
                                </a:rPr>
                                <m:t>1</m:t>
                              </m:r>
                            </m:sub>
                          </m:sSub>
                        </m:num>
                        <m:den>
                          <m:r>
                            <a:rPr lang="en-GB" sz="1800" b="0" i="1" smtClean="0">
                              <a:latin typeface="Cambria Math" panose="02040503050406030204" pitchFamily="18" charset="0"/>
                            </a:rPr>
                            <m:t>𝑑𝑡</m:t>
                          </m:r>
                        </m:den>
                      </m:f>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r>
                            <a:rPr lang="en-GB" sz="1800" b="0" i="1" smtClean="0">
                              <a:latin typeface="Cambria Math" panose="02040503050406030204" pitchFamily="18" charset="0"/>
                            </a:rPr>
                            <m:t>𝑑</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𝑁</m:t>
                              </m:r>
                            </m:e>
                            <m:sub>
                              <m:r>
                                <a:rPr lang="en-GB" sz="1800" b="0" i="1" smtClean="0">
                                  <a:latin typeface="Cambria Math" panose="02040503050406030204" pitchFamily="18" charset="0"/>
                                </a:rPr>
                                <m:t>2</m:t>
                              </m:r>
                            </m:sub>
                          </m:sSub>
                        </m:num>
                        <m:den>
                          <m:r>
                            <a:rPr lang="en-GB" sz="1800" b="0" i="1" smtClean="0">
                              <a:latin typeface="Cambria Math" panose="02040503050406030204" pitchFamily="18" charset="0"/>
                            </a:rPr>
                            <m:t>𝑑𝑡</m:t>
                          </m:r>
                        </m:den>
                      </m:f>
                    </m:oMath>
                  </m:oMathPara>
                </a14:m>
                <a:endParaRPr lang="en-US" sz="1800" dirty="0"/>
              </a:p>
            </p:txBody>
          </p:sp>
        </mc:Choice>
        <mc:Fallback xmlns="">
          <p:sp>
            <p:nvSpPr>
              <p:cNvPr id="53" name="TextBox 52">
                <a:extLst>
                  <a:ext uri="{FF2B5EF4-FFF2-40B4-BE49-F238E27FC236}">
                    <a16:creationId xmlns:a16="http://schemas.microsoft.com/office/drawing/2014/main" id="{E721B067-1D95-9D42-87B0-CC50EE2D191B}"/>
                  </a:ext>
                </a:extLst>
              </p:cNvPr>
              <p:cNvSpPr txBox="1">
                <a:spLocks noRot="1" noChangeAspect="1" noMove="1" noResize="1" noEditPoints="1" noAdjustHandles="1" noChangeArrowheads="1" noChangeShapeType="1" noTextEdit="1"/>
              </p:cNvSpPr>
              <p:nvPr/>
            </p:nvSpPr>
            <p:spPr>
              <a:xfrm>
                <a:off x="3502247" y="5902290"/>
                <a:ext cx="2139501" cy="618246"/>
              </a:xfrm>
              <a:prstGeom prst="rect">
                <a:avLst/>
              </a:prstGeom>
              <a:blipFill>
                <a:blip r:embed="rId5"/>
                <a:stretch>
                  <a:fillRect b="-4000"/>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98E393-C7AB-BD42-BCE6-D8EB615CB87E}"/>
              </a:ext>
            </a:extLst>
          </p:cNvPr>
          <p:cNvCxnSpPr>
            <a:cxnSpLocks/>
          </p:cNvCxnSpPr>
          <p:nvPr/>
        </p:nvCxnSpPr>
        <p:spPr bwMode="auto">
          <a:xfrm>
            <a:off x="6009365" y="1944664"/>
            <a:ext cx="0" cy="586234"/>
          </a:xfrm>
          <a:prstGeom prst="straightConnector1">
            <a:avLst/>
          </a:prstGeom>
          <a:solidFill>
            <a:schemeClr val="accent1"/>
          </a:solidFill>
          <a:ln w="5715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7176396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Einstein Coefficients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6FC038A-92BC-F442-9D75-8CDD1F77AE9D}"/>
                  </a:ext>
                </a:extLst>
              </p:cNvPr>
              <p:cNvSpPr txBox="1"/>
              <p:nvPr/>
            </p:nvSpPr>
            <p:spPr>
              <a:xfrm>
                <a:off x="1014613" y="1566622"/>
                <a:ext cx="1962076"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800" b="0" i="1" smtClean="0">
                              <a:latin typeface="Cambria Math" panose="02040503050406030204" pitchFamily="18" charset="0"/>
                            </a:rPr>
                          </m:ctrlPr>
                        </m:fPr>
                        <m:num>
                          <m:r>
                            <a:rPr lang="en-GB" sz="1800" i="1">
                              <a:latin typeface="Cambria Math" panose="02040503050406030204" pitchFamily="18" charset="0"/>
                            </a:rPr>
                            <m:t>𝑑</m:t>
                          </m:r>
                          <m:sSub>
                            <m:sSubPr>
                              <m:ctrlPr>
                                <a:rPr lang="en-GB" sz="1800" i="1">
                                  <a:latin typeface="Cambria Math" panose="02040503050406030204" pitchFamily="18" charset="0"/>
                                </a:rPr>
                              </m:ctrlPr>
                            </m:sSubPr>
                            <m:e>
                              <m:r>
                                <a:rPr lang="en-GB" sz="1800" i="1">
                                  <a:latin typeface="Cambria Math" panose="02040503050406030204" pitchFamily="18" charset="0"/>
                                </a:rPr>
                                <m:t>𝑁</m:t>
                              </m:r>
                            </m:e>
                            <m:sub>
                              <m:r>
                                <a:rPr lang="en-GB" sz="1800" i="1">
                                  <a:latin typeface="Cambria Math" panose="02040503050406030204" pitchFamily="18" charset="0"/>
                                </a:rPr>
                                <m:t>1</m:t>
                              </m:r>
                            </m:sub>
                          </m:sSub>
                        </m:num>
                        <m:den>
                          <m:r>
                            <a:rPr lang="en-GB" sz="1800" b="0" i="1" smtClean="0">
                              <a:latin typeface="Cambria Math" panose="02040503050406030204" pitchFamily="18" charset="0"/>
                            </a:rPr>
                            <m:t>𝑑𝑡</m:t>
                          </m:r>
                        </m:den>
                      </m:f>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𝐵</m:t>
                          </m:r>
                        </m:e>
                        <m:sub>
                          <m:r>
                            <a:rPr lang="en-GB" sz="1800" i="1">
                              <a:latin typeface="Cambria Math" panose="02040503050406030204" pitchFamily="18" charset="0"/>
                            </a:rPr>
                            <m:t>12</m:t>
                          </m:r>
                        </m:sub>
                      </m:sSub>
                      <m:r>
                        <a:rPr lang="en-GB" sz="1800" i="1">
                          <a:latin typeface="Cambria Math" panose="02040503050406030204" pitchFamily="18" charset="0"/>
                          <a:ea typeface="Cambria Math" panose="02040503050406030204" pitchFamily="18" charset="0"/>
                        </a:rPr>
                        <m:t>𝜌</m:t>
                      </m:r>
                      <m:d>
                        <m:dPr>
                          <m:ctrlPr>
                            <a:rPr lang="en-GB" sz="1800" i="1">
                              <a:latin typeface="Cambria Math" panose="02040503050406030204" pitchFamily="18" charset="0"/>
                              <a:ea typeface="Cambria Math" panose="02040503050406030204" pitchFamily="18" charset="0"/>
                            </a:rPr>
                          </m:ctrlPr>
                        </m:dPr>
                        <m:e>
                          <m:r>
                            <a:rPr lang="en-GB" sz="1800" i="1">
                              <a:latin typeface="Cambria Math" panose="02040503050406030204" pitchFamily="18" charset="0"/>
                              <a:ea typeface="Cambria Math" panose="02040503050406030204" pitchFamily="18" charset="0"/>
                            </a:rPr>
                            <m:t>𝜐</m:t>
                          </m:r>
                        </m:e>
                      </m:d>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𝑁</m:t>
                          </m:r>
                        </m:e>
                        <m:sub>
                          <m:r>
                            <a:rPr lang="en-GB" sz="1800" i="1">
                              <a:latin typeface="Cambria Math" panose="02040503050406030204" pitchFamily="18" charset="0"/>
                              <a:ea typeface="Cambria Math" panose="02040503050406030204" pitchFamily="18" charset="0"/>
                            </a:rPr>
                            <m:t>1</m:t>
                          </m:r>
                        </m:sub>
                      </m:sSub>
                    </m:oMath>
                  </m:oMathPara>
                </a14:m>
                <a:endParaRPr lang="en-US" sz="1800" dirty="0"/>
              </a:p>
            </p:txBody>
          </p:sp>
        </mc:Choice>
        <mc:Fallback xmlns="">
          <p:sp>
            <p:nvSpPr>
              <p:cNvPr id="37" name="TextBox 36">
                <a:extLst>
                  <a:ext uri="{FF2B5EF4-FFF2-40B4-BE49-F238E27FC236}">
                    <a16:creationId xmlns:a16="http://schemas.microsoft.com/office/drawing/2014/main" id="{C6FC038A-92BC-F442-9D75-8CDD1F77AE9D}"/>
                  </a:ext>
                </a:extLst>
              </p:cNvPr>
              <p:cNvSpPr txBox="1">
                <a:spLocks noRot="1" noChangeAspect="1" noMove="1" noResize="1" noEditPoints="1" noAdjustHandles="1" noChangeArrowheads="1" noChangeShapeType="1" noTextEdit="1"/>
              </p:cNvSpPr>
              <p:nvPr/>
            </p:nvSpPr>
            <p:spPr>
              <a:xfrm>
                <a:off x="1014613" y="1566622"/>
                <a:ext cx="1962076" cy="525913"/>
              </a:xfrm>
              <a:prstGeom prst="rect">
                <a:avLst/>
              </a:prstGeom>
              <a:blipFill>
                <a:blip r:embed="rId3"/>
                <a:stretch>
                  <a:fillRect l="-1923" t="-2381" b="-16667"/>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A4A3458-F7E2-2740-AC43-054C23D151D8}"/>
              </a:ext>
            </a:extLst>
          </p:cNvPr>
          <p:cNvSpPr txBox="1"/>
          <p:nvPr/>
        </p:nvSpPr>
        <p:spPr>
          <a:xfrm>
            <a:off x="497197" y="972824"/>
            <a:ext cx="2246128" cy="400110"/>
          </a:xfrm>
          <a:prstGeom prst="rect">
            <a:avLst/>
          </a:prstGeom>
          <a:noFill/>
        </p:spPr>
        <p:txBody>
          <a:bodyPr wrap="none" rtlCol="0">
            <a:spAutoFit/>
          </a:bodyPr>
          <a:lstStyle/>
          <a:p>
            <a:pPr marL="457200" indent="-457200">
              <a:buFont typeface="+mj-lt"/>
              <a:buAutoNum type="arabicPeriod"/>
            </a:pPr>
            <a:r>
              <a:rPr lang="en-US" sz="2000" dirty="0"/>
              <a:t>Absorption rate</a:t>
            </a:r>
          </a:p>
        </p:txBody>
      </p:sp>
      <p:sp>
        <p:nvSpPr>
          <p:cNvPr id="43" name="TextBox 42">
            <a:extLst>
              <a:ext uri="{FF2B5EF4-FFF2-40B4-BE49-F238E27FC236}">
                <a16:creationId xmlns:a16="http://schemas.microsoft.com/office/drawing/2014/main" id="{ABE305E0-5E6C-1946-BC0F-C27A1005B5EB}"/>
              </a:ext>
            </a:extLst>
          </p:cNvPr>
          <p:cNvSpPr txBox="1"/>
          <p:nvPr/>
        </p:nvSpPr>
        <p:spPr>
          <a:xfrm>
            <a:off x="593828" y="3858755"/>
            <a:ext cx="3376245" cy="400110"/>
          </a:xfrm>
          <a:prstGeom prst="rect">
            <a:avLst/>
          </a:prstGeom>
          <a:noFill/>
        </p:spPr>
        <p:txBody>
          <a:bodyPr wrap="none" rtlCol="0">
            <a:spAutoFit/>
          </a:bodyPr>
          <a:lstStyle/>
          <a:p>
            <a:pPr marL="457200" indent="-457200">
              <a:buFont typeface="+mj-lt"/>
              <a:buAutoNum type="arabicPeriod" startAt="3"/>
            </a:pPr>
            <a:r>
              <a:rPr lang="en-US" sz="2000" dirty="0"/>
              <a:t>Spontaneous emission rate</a:t>
            </a:r>
          </a:p>
        </p:txBody>
      </p:sp>
      <p:sp>
        <p:nvSpPr>
          <p:cNvPr id="45" name="TextBox 44">
            <a:extLst>
              <a:ext uri="{FF2B5EF4-FFF2-40B4-BE49-F238E27FC236}">
                <a16:creationId xmlns:a16="http://schemas.microsoft.com/office/drawing/2014/main" id="{4A3D21F4-A801-124A-922B-B81B0D1EAFDC}"/>
              </a:ext>
            </a:extLst>
          </p:cNvPr>
          <p:cNvSpPr txBox="1"/>
          <p:nvPr/>
        </p:nvSpPr>
        <p:spPr>
          <a:xfrm>
            <a:off x="527480" y="2370040"/>
            <a:ext cx="3174267" cy="400110"/>
          </a:xfrm>
          <a:prstGeom prst="rect">
            <a:avLst/>
          </a:prstGeom>
          <a:noFill/>
        </p:spPr>
        <p:txBody>
          <a:bodyPr wrap="none" rtlCol="0">
            <a:spAutoFit/>
          </a:bodyPr>
          <a:lstStyle/>
          <a:p>
            <a:pPr marL="457200" indent="-457200">
              <a:buFont typeface="+mj-lt"/>
              <a:buAutoNum type="arabicPeriod" startAt="2"/>
            </a:pPr>
            <a:r>
              <a:rPr lang="en-US" sz="2000" dirty="0"/>
              <a:t>Stimulated emission rate</a:t>
            </a:r>
          </a:p>
        </p:txBody>
      </p: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17D596C5-14BC-CA41-8D1E-518F385CDD16}"/>
                  </a:ext>
                </a:extLst>
              </p:cNvPr>
              <p:cNvSpPr/>
              <p:nvPr/>
            </p:nvSpPr>
            <p:spPr>
              <a:xfrm>
                <a:off x="902212" y="5408706"/>
                <a:ext cx="3535455" cy="369332"/>
              </a:xfrm>
              <a:prstGeom prst="rect">
                <a:avLst/>
              </a:prstGeom>
              <a:ln>
                <a:noFill/>
              </a:ln>
            </p:spPr>
            <p:txBody>
              <a:bodyPr wrap="none">
                <a:spAutoFit/>
              </a:bodyPr>
              <a:lstStyle/>
              <a:p>
                <a14:m>
                  <m:oMath xmlns:m="http://schemas.openxmlformats.org/officeDocument/2006/math">
                    <m:sSub>
                      <m:sSubPr>
                        <m:ctrlPr>
                          <a:rPr lang="en-GB" sz="1800" i="1" smtClean="0">
                            <a:latin typeface="Cambria Math" panose="02040503050406030204" pitchFamily="18" charset="0"/>
                          </a:rPr>
                        </m:ctrlPr>
                      </m:sSubPr>
                      <m:e>
                        <m:r>
                          <a:rPr lang="en-GB" sz="1800" i="1">
                            <a:latin typeface="Cambria Math" panose="02040503050406030204" pitchFamily="18" charset="0"/>
                          </a:rPr>
                          <m:t>𝐵</m:t>
                        </m:r>
                      </m:e>
                      <m:sub>
                        <m:r>
                          <a:rPr lang="en-GB" sz="1800" i="1">
                            <a:latin typeface="Cambria Math" panose="02040503050406030204" pitchFamily="18" charset="0"/>
                          </a:rPr>
                          <m:t>12</m:t>
                        </m:r>
                      </m:sub>
                    </m:sSub>
                    <m:r>
                      <a:rPr lang="en-GB" sz="1800" b="0" i="1" smtClean="0">
                        <a:latin typeface="Cambria Math" panose="02040503050406030204" pitchFamily="18" charset="0"/>
                      </a:rPr>
                      <m:t>,</m:t>
                    </m:r>
                    <m:r>
                      <a:rPr lang="en-GB" sz="1800" i="1" smtClean="0">
                        <a:latin typeface="Cambria Math" panose="02040503050406030204" pitchFamily="18" charset="0"/>
                      </a:rPr>
                      <m:t> </m:t>
                    </m:r>
                    <m:sSub>
                      <m:sSubPr>
                        <m:ctrlPr>
                          <a:rPr lang="en-GB" sz="1800" i="1">
                            <a:latin typeface="Cambria Math" panose="02040503050406030204" pitchFamily="18" charset="0"/>
                          </a:rPr>
                        </m:ctrlPr>
                      </m:sSubPr>
                      <m:e>
                        <m:r>
                          <a:rPr lang="en-GB" sz="1800" i="1">
                            <a:latin typeface="Cambria Math" panose="02040503050406030204" pitchFamily="18" charset="0"/>
                          </a:rPr>
                          <m:t>𝐵</m:t>
                        </m:r>
                      </m:e>
                      <m:sub>
                        <m:r>
                          <a:rPr lang="en-GB" sz="1800" i="1">
                            <a:latin typeface="Cambria Math" panose="02040503050406030204" pitchFamily="18" charset="0"/>
                          </a:rPr>
                          <m:t>21</m:t>
                        </m:r>
                      </m:sub>
                    </m:sSub>
                  </m:oMath>
                </a14:m>
                <a:r>
                  <a:rPr lang="en-US" sz="1800" dirty="0"/>
                  <a:t>, </a:t>
                </a:r>
                <a14:m>
                  <m:oMath xmlns:m="http://schemas.openxmlformats.org/officeDocument/2006/math">
                    <m:sSub>
                      <m:sSubPr>
                        <m:ctrlPr>
                          <a:rPr lang="en-GB" sz="1800" i="1">
                            <a:latin typeface="Cambria Math" panose="02040503050406030204" pitchFamily="18" charset="0"/>
                          </a:rPr>
                        </m:ctrlPr>
                      </m:sSubPr>
                      <m:e>
                        <m:r>
                          <a:rPr lang="en-GB" sz="1800" i="1">
                            <a:latin typeface="Cambria Math" panose="02040503050406030204" pitchFamily="18" charset="0"/>
                          </a:rPr>
                          <m:t>𝐴</m:t>
                        </m:r>
                      </m:e>
                      <m:sub>
                        <m:r>
                          <a:rPr lang="en-GB" sz="1800" i="1">
                            <a:latin typeface="Cambria Math" panose="02040503050406030204" pitchFamily="18" charset="0"/>
                          </a:rPr>
                          <m:t>21</m:t>
                        </m:r>
                      </m:sub>
                    </m:sSub>
                  </m:oMath>
                </a14:m>
                <a:r>
                  <a:rPr lang="en-US" sz="1800" dirty="0"/>
                  <a:t>: Einstein coefficients</a:t>
                </a:r>
              </a:p>
            </p:txBody>
          </p:sp>
        </mc:Choice>
        <mc:Fallback xmlns="">
          <p:sp>
            <p:nvSpPr>
              <p:cNvPr id="49" name="Rectangle 48">
                <a:extLst>
                  <a:ext uri="{FF2B5EF4-FFF2-40B4-BE49-F238E27FC236}">
                    <a16:creationId xmlns:a16="http://schemas.microsoft.com/office/drawing/2014/main" id="{17D596C5-14BC-CA41-8D1E-518F385CDD16}"/>
                  </a:ext>
                </a:extLst>
              </p:cNvPr>
              <p:cNvSpPr>
                <a:spLocks noRot="1" noChangeAspect="1" noMove="1" noResize="1" noEditPoints="1" noAdjustHandles="1" noChangeArrowheads="1" noChangeShapeType="1" noTextEdit="1"/>
              </p:cNvSpPr>
              <p:nvPr/>
            </p:nvSpPr>
            <p:spPr>
              <a:xfrm>
                <a:off x="902212" y="5408706"/>
                <a:ext cx="3535455" cy="369332"/>
              </a:xfrm>
              <a:prstGeom prst="rect">
                <a:avLst/>
              </a:prstGeom>
              <a:blipFill>
                <a:blip r:embed="rId4"/>
                <a:stretch>
                  <a:fillRect t="-6452" b="-193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E8630A2E-3D85-0549-A3CE-E7726EC76CC9}"/>
                  </a:ext>
                </a:extLst>
              </p:cNvPr>
              <p:cNvSpPr/>
              <p:nvPr/>
            </p:nvSpPr>
            <p:spPr>
              <a:xfrm>
                <a:off x="5130072" y="4354126"/>
                <a:ext cx="3058851" cy="6516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ea typeface="Cambria Math" panose="02040503050406030204" pitchFamily="18" charset="0"/>
                        </a:rPr>
                        <m:t>𝜌</m:t>
                      </m:r>
                      <m:d>
                        <m:dPr>
                          <m:ctrlPr>
                            <a:rPr lang="en-GB" sz="1800" i="1">
                              <a:latin typeface="Cambria Math" panose="02040503050406030204" pitchFamily="18" charset="0"/>
                              <a:ea typeface="Cambria Math" panose="02040503050406030204" pitchFamily="18" charset="0"/>
                            </a:rPr>
                          </m:ctrlPr>
                        </m:dPr>
                        <m:e>
                          <m:r>
                            <a:rPr lang="en-GB" sz="1800" i="1">
                              <a:latin typeface="Cambria Math" panose="02040503050406030204" pitchFamily="18" charset="0"/>
                              <a:ea typeface="Cambria Math" panose="02040503050406030204" pitchFamily="18" charset="0"/>
                            </a:rPr>
                            <m:t>𝜐</m:t>
                          </m:r>
                        </m:e>
                      </m:d>
                      <m:r>
                        <a:rPr lang="en-GB" sz="1800" b="0" i="1" smtClean="0">
                          <a:latin typeface="Cambria Math" panose="02040503050406030204" pitchFamily="18" charset="0"/>
                          <a:ea typeface="Cambria Math" panose="02040503050406030204" pitchFamily="18" charset="0"/>
                        </a:rPr>
                        <m:t>=</m:t>
                      </m:r>
                      <m:f>
                        <m:fPr>
                          <m:ctrlPr>
                            <a:rPr lang="en-GB" sz="1800" b="0" i="1" smtClean="0">
                              <a:latin typeface="Cambria Math" panose="02040503050406030204" pitchFamily="18" charset="0"/>
                              <a:ea typeface="Cambria Math" panose="02040503050406030204" pitchFamily="18" charset="0"/>
                            </a:rPr>
                          </m:ctrlPr>
                        </m:fPr>
                        <m:num>
                          <m:r>
                            <a:rPr lang="en-GB" sz="1800" b="0" i="1" smtClean="0">
                              <a:latin typeface="Cambria Math" panose="02040503050406030204" pitchFamily="18" charset="0"/>
                              <a:ea typeface="Cambria Math" panose="02040503050406030204" pitchFamily="18" charset="0"/>
                            </a:rPr>
                            <m:t>8</m:t>
                          </m:r>
                          <m:r>
                            <a:rPr lang="en-GB" sz="1800" b="0" i="1" smtClean="0">
                              <a:latin typeface="Cambria Math" panose="02040503050406030204" pitchFamily="18" charset="0"/>
                              <a:ea typeface="Cambria Math" panose="02040503050406030204" pitchFamily="18" charset="0"/>
                            </a:rPr>
                            <m:t>𝜋</m:t>
                          </m:r>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𝑛</m:t>
                              </m:r>
                            </m:e>
                            <m:sup>
                              <m:r>
                                <a:rPr lang="en-GB" sz="1800" b="0" i="1" smtClean="0">
                                  <a:latin typeface="Cambria Math" panose="02040503050406030204" pitchFamily="18" charset="0"/>
                                  <a:ea typeface="Cambria Math" panose="02040503050406030204" pitchFamily="18" charset="0"/>
                                </a:rPr>
                                <m:t>3</m:t>
                              </m:r>
                            </m:sup>
                          </m:sSup>
                          <m:r>
                            <a:rPr lang="en-GB" sz="1800" b="0" i="1" smtClean="0">
                              <a:latin typeface="Cambria Math" panose="02040503050406030204" pitchFamily="18" charset="0"/>
                              <a:ea typeface="Cambria Math" panose="02040503050406030204" pitchFamily="18" charset="0"/>
                            </a:rPr>
                            <m:t>h</m:t>
                          </m:r>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𝜐</m:t>
                              </m:r>
                            </m:e>
                            <m:sup>
                              <m:r>
                                <a:rPr lang="en-GB" sz="1800" b="0" i="1" smtClean="0">
                                  <a:latin typeface="Cambria Math" panose="02040503050406030204" pitchFamily="18" charset="0"/>
                                  <a:ea typeface="Cambria Math" panose="02040503050406030204" pitchFamily="18" charset="0"/>
                                </a:rPr>
                                <m:t>3</m:t>
                              </m:r>
                            </m:sup>
                          </m:sSup>
                        </m:num>
                        <m:den>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𝑐</m:t>
                              </m:r>
                            </m:e>
                            <m:sup>
                              <m:r>
                                <a:rPr lang="en-GB" sz="1800" b="0" i="1" smtClean="0">
                                  <a:latin typeface="Cambria Math" panose="02040503050406030204" pitchFamily="18" charset="0"/>
                                  <a:ea typeface="Cambria Math" panose="02040503050406030204" pitchFamily="18" charset="0"/>
                                </a:rPr>
                                <m:t>3</m:t>
                              </m:r>
                            </m:sup>
                          </m:sSup>
                        </m:den>
                      </m:f>
                      <m:f>
                        <m:fPr>
                          <m:ctrlPr>
                            <a:rPr lang="en-GB" sz="1800" b="0" i="1" smtClean="0">
                              <a:latin typeface="Cambria Math" panose="02040503050406030204" pitchFamily="18" charset="0"/>
                              <a:ea typeface="Cambria Math" panose="02040503050406030204" pitchFamily="18" charset="0"/>
                            </a:rPr>
                          </m:ctrlPr>
                        </m:fPr>
                        <m:num>
                          <m:r>
                            <a:rPr lang="en-GB" sz="1800" b="0" i="1" smtClean="0">
                              <a:latin typeface="Cambria Math" panose="02040503050406030204" pitchFamily="18" charset="0"/>
                              <a:ea typeface="Cambria Math" panose="02040503050406030204" pitchFamily="18" charset="0"/>
                            </a:rPr>
                            <m:t>1</m:t>
                          </m:r>
                        </m:num>
                        <m:den>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𝑒</m:t>
                              </m:r>
                            </m:e>
                            <m:sup>
                              <m:r>
                                <a:rPr lang="en-GB" sz="1800" b="0" i="1" smtClean="0">
                                  <a:latin typeface="Cambria Math" panose="02040503050406030204" pitchFamily="18" charset="0"/>
                                  <a:ea typeface="Cambria Math" panose="02040503050406030204" pitchFamily="18" charset="0"/>
                                </a:rPr>
                                <m:t>h</m:t>
                              </m:r>
                              <m:r>
                                <a:rPr lang="en-GB" sz="1800" b="0" i="1" smtClean="0">
                                  <a:latin typeface="Cambria Math" panose="02040503050406030204" pitchFamily="18" charset="0"/>
                                  <a:ea typeface="Cambria Math" panose="02040503050406030204" pitchFamily="18" charset="0"/>
                                </a:rPr>
                                <m:t>𝜈</m:t>
                              </m:r>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𝑘</m:t>
                                  </m:r>
                                </m:e>
                                <m:sub>
                                  <m:r>
                                    <a:rPr lang="en-GB" sz="1800" i="1">
                                      <a:latin typeface="Cambria Math" panose="02040503050406030204" pitchFamily="18" charset="0"/>
                                    </a:rPr>
                                    <m:t>𝐵</m:t>
                                  </m:r>
                                </m:sub>
                              </m:sSub>
                              <m:r>
                                <a:rPr lang="en-GB" sz="1800" b="0" i="1" smtClean="0">
                                  <a:latin typeface="Cambria Math" panose="02040503050406030204" pitchFamily="18" charset="0"/>
                                  <a:ea typeface="Cambria Math" panose="02040503050406030204" pitchFamily="18" charset="0"/>
                                </a:rPr>
                                <m:t>𝑇</m:t>
                              </m:r>
                            </m:sup>
                          </m:sSup>
                          <m:r>
                            <a:rPr lang="en-GB" sz="1800" b="0" i="1" smtClean="0">
                              <a:latin typeface="Cambria Math" panose="02040503050406030204" pitchFamily="18" charset="0"/>
                              <a:ea typeface="Cambria Math" panose="02040503050406030204" pitchFamily="18" charset="0"/>
                            </a:rPr>
                            <m:t>−1</m:t>
                          </m:r>
                        </m:den>
                      </m:f>
                    </m:oMath>
                  </m:oMathPara>
                </a14:m>
                <a:endParaRPr lang="en-US" sz="1800" dirty="0"/>
              </a:p>
            </p:txBody>
          </p:sp>
        </mc:Choice>
        <mc:Fallback xmlns="">
          <p:sp>
            <p:nvSpPr>
              <p:cNvPr id="50" name="Rectangle 49">
                <a:extLst>
                  <a:ext uri="{FF2B5EF4-FFF2-40B4-BE49-F238E27FC236}">
                    <a16:creationId xmlns:a16="http://schemas.microsoft.com/office/drawing/2014/main" id="{E8630A2E-3D85-0549-A3CE-E7726EC76CC9}"/>
                  </a:ext>
                </a:extLst>
              </p:cNvPr>
              <p:cNvSpPr>
                <a:spLocks noRot="1" noChangeAspect="1" noMove="1" noResize="1" noEditPoints="1" noAdjustHandles="1" noChangeArrowheads="1" noChangeShapeType="1" noTextEdit="1"/>
              </p:cNvSpPr>
              <p:nvPr/>
            </p:nvSpPr>
            <p:spPr>
              <a:xfrm>
                <a:off x="5130072" y="4354126"/>
                <a:ext cx="3058851" cy="651653"/>
              </a:xfrm>
              <a:prstGeom prst="rect">
                <a:avLst/>
              </a:prstGeom>
              <a:blipFill>
                <a:blip r:embed="rId5"/>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BF5B9C1-820B-3448-B3DD-8EB8B697DE5A}"/>
                  </a:ext>
                </a:extLst>
              </p:cNvPr>
              <p:cNvSpPr txBox="1"/>
              <p:nvPr/>
            </p:nvSpPr>
            <p:spPr>
              <a:xfrm>
                <a:off x="902212" y="6015742"/>
                <a:ext cx="3535455" cy="369332"/>
              </a:xfrm>
              <a:prstGeom prst="rect">
                <a:avLst/>
              </a:prstGeom>
              <a:noFill/>
            </p:spPr>
            <p:txBody>
              <a:bodyPr wrap="square" rtlCol="0">
                <a:spAutoFit/>
              </a:bodyPr>
              <a:lstStyle/>
              <a:p>
                <a14:m>
                  <m:oMath xmlns:m="http://schemas.openxmlformats.org/officeDocument/2006/math">
                    <m:r>
                      <a:rPr lang="en-GB" sz="1800" i="1">
                        <a:latin typeface="Cambria Math" panose="02040503050406030204" pitchFamily="18" charset="0"/>
                        <a:ea typeface="Cambria Math" panose="02040503050406030204" pitchFamily="18" charset="0"/>
                      </a:rPr>
                      <m:t>𝜌</m:t>
                    </m:r>
                    <m:d>
                      <m:dPr>
                        <m:ctrlPr>
                          <a:rPr lang="en-GB" sz="1800" i="1">
                            <a:latin typeface="Cambria Math" panose="02040503050406030204" pitchFamily="18" charset="0"/>
                            <a:ea typeface="Cambria Math" panose="02040503050406030204" pitchFamily="18" charset="0"/>
                          </a:rPr>
                        </m:ctrlPr>
                      </m:dPr>
                      <m:e>
                        <m:r>
                          <a:rPr lang="en-GB" sz="1800" i="1">
                            <a:latin typeface="Cambria Math" panose="02040503050406030204" pitchFamily="18" charset="0"/>
                            <a:ea typeface="Cambria Math" panose="02040503050406030204" pitchFamily="18" charset="0"/>
                          </a:rPr>
                          <m:t>𝜐</m:t>
                        </m:r>
                      </m:e>
                    </m:d>
                    <m:r>
                      <a:rPr lang="en-GB" sz="1800" i="1">
                        <a:latin typeface="Cambria Math" panose="02040503050406030204" pitchFamily="18" charset="0"/>
                        <a:ea typeface="Cambria Math" panose="02040503050406030204" pitchFamily="18" charset="0"/>
                      </a:rPr>
                      <m:t> </m:t>
                    </m:r>
                  </m:oMath>
                </a14:m>
                <a:r>
                  <a:rPr lang="en-US" sz="1800" dirty="0"/>
                  <a:t>is the spectral energy density</a:t>
                </a:r>
              </a:p>
            </p:txBody>
          </p:sp>
        </mc:Choice>
        <mc:Fallback xmlns="">
          <p:sp>
            <p:nvSpPr>
              <p:cNvPr id="51" name="TextBox 50">
                <a:extLst>
                  <a:ext uri="{FF2B5EF4-FFF2-40B4-BE49-F238E27FC236}">
                    <a16:creationId xmlns:a16="http://schemas.microsoft.com/office/drawing/2014/main" id="{7BF5B9C1-820B-3448-B3DD-8EB8B697DE5A}"/>
                  </a:ext>
                </a:extLst>
              </p:cNvPr>
              <p:cNvSpPr txBox="1">
                <a:spLocks noRot="1" noChangeAspect="1" noMove="1" noResize="1" noEditPoints="1" noAdjustHandles="1" noChangeArrowheads="1" noChangeShapeType="1" noTextEdit="1"/>
              </p:cNvSpPr>
              <p:nvPr/>
            </p:nvSpPr>
            <p:spPr>
              <a:xfrm>
                <a:off x="902212" y="6015742"/>
                <a:ext cx="3535455" cy="369332"/>
              </a:xfrm>
              <a:prstGeom prst="rect">
                <a:avLst/>
              </a:prstGeom>
              <a:blipFill>
                <a:blip r:embed="rId6"/>
                <a:stretch>
                  <a:fillRect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6A837DA2-AA54-264B-A569-20C0D26B7D18}"/>
                  </a:ext>
                </a:extLst>
              </p:cNvPr>
              <p:cNvSpPr/>
              <p:nvPr/>
            </p:nvSpPr>
            <p:spPr>
              <a:xfrm>
                <a:off x="5460020" y="5133429"/>
                <a:ext cx="2661626" cy="1347869"/>
              </a:xfrm>
              <a:prstGeom prst="rect">
                <a:avLst/>
              </a:prstGeom>
            </p:spPr>
            <p:txBody>
              <a:bodyPr wrap="none">
                <a:spAutoFit/>
              </a:bodyPr>
              <a:lstStyle/>
              <a:p>
                <a14:m>
                  <m:oMath xmlns:m="http://schemas.openxmlformats.org/officeDocument/2006/math">
                    <m:r>
                      <a:rPr lang="en-GB" sz="1600" i="1" smtClean="0">
                        <a:latin typeface="Cambria Math" panose="02040503050406030204" pitchFamily="18" charset="0"/>
                        <a:ea typeface="Cambria Math" panose="02040503050406030204" pitchFamily="18" charset="0"/>
                      </a:rPr>
                      <m:t>𝑛</m:t>
                    </m:r>
                  </m:oMath>
                </a14:m>
                <a:r>
                  <a:rPr lang="en-US" sz="1600" dirty="0"/>
                  <a:t>: refractive index of medium</a:t>
                </a:r>
              </a:p>
              <a:p>
                <a14:m>
                  <m:oMath xmlns:m="http://schemas.openxmlformats.org/officeDocument/2006/math">
                    <m:r>
                      <a:rPr lang="en-GB" sz="1600" b="0" i="1" smtClean="0">
                        <a:latin typeface="Cambria Math" panose="02040503050406030204" pitchFamily="18" charset="0"/>
                      </a:rPr>
                      <m:t>h</m:t>
                    </m:r>
                  </m:oMath>
                </a14:m>
                <a:r>
                  <a:rPr lang="en-US" sz="1600" dirty="0"/>
                  <a:t>: Planck constant</a:t>
                </a:r>
              </a:p>
              <a:p>
                <a14:m>
                  <m:oMath xmlns:m="http://schemas.openxmlformats.org/officeDocument/2006/math">
                    <m:r>
                      <a:rPr lang="en-GB" sz="1600" b="0" i="1" smtClean="0">
                        <a:latin typeface="Cambria Math" panose="02040503050406030204" pitchFamily="18" charset="0"/>
                      </a:rPr>
                      <m:t>𝑐</m:t>
                    </m:r>
                  </m:oMath>
                </a14:m>
                <a:r>
                  <a:rPr lang="en-US" sz="1600" dirty="0"/>
                  <a:t>: speed of light</a:t>
                </a:r>
              </a:p>
              <a:p>
                <a14:m>
                  <m:oMath xmlns:m="http://schemas.openxmlformats.org/officeDocument/2006/math">
                    <m:sSub>
                      <m:sSubPr>
                        <m:ctrlPr>
                          <a:rPr lang="en-GB" sz="1600" i="1">
                            <a:latin typeface="Cambria Math" panose="02040503050406030204" pitchFamily="18" charset="0"/>
                          </a:rPr>
                        </m:ctrlPr>
                      </m:sSubPr>
                      <m:e>
                        <m:r>
                          <a:rPr lang="en-GB" sz="1600" i="1">
                            <a:latin typeface="Cambria Math" panose="02040503050406030204" pitchFamily="18" charset="0"/>
                          </a:rPr>
                          <m:t>𝑘</m:t>
                        </m:r>
                      </m:e>
                      <m:sub>
                        <m:r>
                          <a:rPr lang="en-GB" sz="1600" i="1">
                            <a:latin typeface="Cambria Math" panose="02040503050406030204" pitchFamily="18" charset="0"/>
                          </a:rPr>
                          <m:t>𝐵</m:t>
                        </m:r>
                      </m:sub>
                    </m:sSub>
                  </m:oMath>
                </a14:m>
                <a:r>
                  <a:rPr lang="en-US" sz="1600" dirty="0"/>
                  <a:t>: Boltzmann constant</a:t>
                </a:r>
              </a:p>
              <a:p>
                <a14:m>
                  <m:oMath xmlns:m="http://schemas.openxmlformats.org/officeDocument/2006/math">
                    <m:r>
                      <a:rPr lang="en-GB" sz="1600" b="0" i="1" smtClean="0">
                        <a:latin typeface="Cambria Math" panose="02040503050406030204" pitchFamily="18" charset="0"/>
                      </a:rPr>
                      <m:t>𝑇</m:t>
                    </m:r>
                  </m:oMath>
                </a14:m>
                <a:r>
                  <a:rPr lang="en-US" sz="1600" dirty="0"/>
                  <a:t>: temperature</a:t>
                </a:r>
              </a:p>
            </p:txBody>
          </p:sp>
        </mc:Choice>
        <mc:Fallback xmlns="">
          <p:sp>
            <p:nvSpPr>
              <p:cNvPr id="58" name="Rectangle 57">
                <a:extLst>
                  <a:ext uri="{FF2B5EF4-FFF2-40B4-BE49-F238E27FC236}">
                    <a16:creationId xmlns:a16="http://schemas.microsoft.com/office/drawing/2014/main" id="{6A837DA2-AA54-264B-A569-20C0D26B7D18}"/>
                  </a:ext>
                </a:extLst>
              </p:cNvPr>
              <p:cNvSpPr>
                <a:spLocks noRot="1" noChangeAspect="1" noMove="1" noResize="1" noEditPoints="1" noAdjustHandles="1" noChangeArrowheads="1" noChangeShapeType="1" noTextEdit="1"/>
              </p:cNvSpPr>
              <p:nvPr/>
            </p:nvSpPr>
            <p:spPr>
              <a:xfrm>
                <a:off x="5460020" y="5133429"/>
                <a:ext cx="2661626" cy="1347869"/>
              </a:xfrm>
              <a:prstGeom prst="rect">
                <a:avLst/>
              </a:prstGeom>
              <a:blipFill>
                <a:blip r:embed="rId7"/>
                <a:stretch>
                  <a:fillRect t="-1869" b="-2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8E93AB0-BB31-4F4C-9BD7-36DF3E64FDEB}"/>
                  </a:ext>
                </a:extLst>
              </p:cNvPr>
              <p:cNvSpPr txBox="1"/>
              <p:nvPr/>
            </p:nvSpPr>
            <p:spPr>
              <a:xfrm>
                <a:off x="1016057" y="3002627"/>
                <a:ext cx="2447528" cy="5697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rPr>
                          </m:ctrlPr>
                        </m:sSubPr>
                        <m:e>
                          <m:d>
                            <m:dPr>
                              <m:ctrlPr>
                                <a:rPr lang="en-GB" sz="1800" b="0" i="1" smtClean="0">
                                  <a:latin typeface="Cambria Math" panose="02040503050406030204" pitchFamily="18" charset="0"/>
                                </a:rPr>
                              </m:ctrlPr>
                            </m:dPr>
                            <m:e>
                              <m:f>
                                <m:fPr>
                                  <m:ctrlPr>
                                    <a:rPr lang="en-GB" sz="1800" i="1">
                                      <a:latin typeface="Cambria Math" panose="02040503050406030204" pitchFamily="18" charset="0"/>
                                    </a:rPr>
                                  </m:ctrlPr>
                                </m:fPr>
                                <m:num>
                                  <m:r>
                                    <a:rPr lang="en-GB" sz="1800" i="1">
                                      <a:latin typeface="Cambria Math" panose="02040503050406030204" pitchFamily="18" charset="0"/>
                                    </a:rPr>
                                    <m:t>𝑑</m:t>
                                  </m:r>
                                  <m:sSub>
                                    <m:sSubPr>
                                      <m:ctrlPr>
                                        <a:rPr lang="en-GB" sz="1800" i="1">
                                          <a:latin typeface="Cambria Math" panose="02040503050406030204" pitchFamily="18" charset="0"/>
                                        </a:rPr>
                                      </m:ctrlPr>
                                    </m:sSubPr>
                                    <m:e>
                                      <m:r>
                                        <a:rPr lang="en-GB" sz="1800" i="1">
                                          <a:latin typeface="Cambria Math" panose="02040503050406030204" pitchFamily="18" charset="0"/>
                                        </a:rPr>
                                        <m:t>𝑁</m:t>
                                      </m:r>
                                    </m:e>
                                    <m:sub>
                                      <m:r>
                                        <a:rPr lang="en-GB" sz="1800" i="1">
                                          <a:latin typeface="Cambria Math" panose="02040503050406030204" pitchFamily="18" charset="0"/>
                                        </a:rPr>
                                        <m:t>2</m:t>
                                      </m:r>
                                    </m:sub>
                                  </m:sSub>
                                </m:num>
                                <m:den>
                                  <m:r>
                                    <a:rPr lang="en-GB" sz="1800" i="1">
                                      <a:latin typeface="Cambria Math" panose="02040503050406030204" pitchFamily="18" charset="0"/>
                                    </a:rPr>
                                    <m:t>𝑑𝑡</m:t>
                                  </m:r>
                                </m:den>
                              </m:f>
                            </m:e>
                          </m:d>
                        </m:e>
                        <m:sub>
                          <m:r>
                            <a:rPr lang="en-GB" sz="1800" b="0" i="1" smtClean="0">
                              <a:latin typeface="Cambria Math" panose="02040503050406030204" pitchFamily="18" charset="0"/>
                            </a:rPr>
                            <m:t>𝑆𝑡</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b="0" i="1" smtClean="0">
                              <a:latin typeface="Cambria Math" panose="02040503050406030204" pitchFamily="18" charset="0"/>
                            </a:rPr>
                            <m:t>−</m:t>
                          </m:r>
                          <m:r>
                            <a:rPr lang="en-GB" sz="1800" i="1">
                              <a:latin typeface="Cambria Math" panose="02040503050406030204" pitchFamily="18" charset="0"/>
                            </a:rPr>
                            <m:t>𝐵</m:t>
                          </m:r>
                        </m:e>
                        <m:sub>
                          <m:r>
                            <a:rPr lang="en-GB" sz="1800" i="1">
                              <a:latin typeface="Cambria Math" panose="02040503050406030204" pitchFamily="18" charset="0"/>
                            </a:rPr>
                            <m:t>21</m:t>
                          </m:r>
                        </m:sub>
                      </m:sSub>
                      <m:r>
                        <a:rPr lang="en-GB" sz="1800" i="1">
                          <a:latin typeface="Cambria Math" panose="02040503050406030204" pitchFamily="18" charset="0"/>
                          <a:ea typeface="Cambria Math" panose="02040503050406030204" pitchFamily="18" charset="0"/>
                        </a:rPr>
                        <m:t>𝜌</m:t>
                      </m:r>
                      <m:d>
                        <m:dPr>
                          <m:ctrlPr>
                            <a:rPr lang="en-GB" sz="1800" i="1">
                              <a:latin typeface="Cambria Math" panose="02040503050406030204" pitchFamily="18" charset="0"/>
                              <a:ea typeface="Cambria Math" panose="02040503050406030204" pitchFamily="18" charset="0"/>
                            </a:rPr>
                          </m:ctrlPr>
                        </m:dPr>
                        <m:e>
                          <m:r>
                            <a:rPr lang="en-GB" sz="1800" i="1">
                              <a:latin typeface="Cambria Math" panose="02040503050406030204" pitchFamily="18" charset="0"/>
                              <a:ea typeface="Cambria Math" panose="02040503050406030204" pitchFamily="18" charset="0"/>
                            </a:rPr>
                            <m:t>𝜐</m:t>
                          </m:r>
                        </m:e>
                      </m:d>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𝑁</m:t>
                          </m:r>
                        </m:e>
                        <m:sub>
                          <m:r>
                            <a:rPr lang="en-GB" sz="1800" i="1">
                              <a:latin typeface="Cambria Math" panose="02040503050406030204" pitchFamily="18" charset="0"/>
                              <a:ea typeface="Cambria Math" panose="02040503050406030204" pitchFamily="18" charset="0"/>
                            </a:rPr>
                            <m:t>2</m:t>
                          </m:r>
                        </m:sub>
                      </m:sSub>
                    </m:oMath>
                  </m:oMathPara>
                </a14:m>
                <a:endParaRPr lang="en-US" sz="1800" dirty="0"/>
              </a:p>
            </p:txBody>
          </p:sp>
        </mc:Choice>
        <mc:Fallback xmlns="">
          <p:sp>
            <p:nvSpPr>
              <p:cNvPr id="23" name="TextBox 22">
                <a:extLst>
                  <a:ext uri="{FF2B5EF4-FFF2-40B4-BE49-F238E27FC236}">
                    <a16:creationId xmlns:a16="http://schemas.microsoft.com/office/drawing/2014/main" id="{68E93AB0-BB31-4F4C-9BD7-36DF3E64FDEB}"/>
                  </a:ext>
                </a:extLst>
              </p:cNvPr>
              <p:cNvSpPr txBox="1">
                <a:spLocks noRot="1" noChangeAspect="1" noMove="1" noResize="1" noEditPoints="1" noAdjustHandles="1" noChangeArrowheads="1" noChangeShapeType="1" noTextEdit="1"/>
              </p:cNvSpPr>
              <p:nvPr/>
            </p:nvSpPr>
            <p:spPr>
              <a:xfrm>
                <a:off x="1016057" y="3002627"/>
                <a:ext cx="2447528" cy="569708"/>
              </a:xfrm>
              <a:prstGeom prst="rect">
                <a:avLst/>
              </a:prstGeom>
              <a:blipFill>
                <a:blip r:embed="rId8"/>
                <a:stretch>
                  <a:fillRect t="-2174"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5AE4879-32DC-BC46-B2AD-379B20487EE3}"/>
                  </a:ext>
                </a:extLst>
              </p:cNvPr>
              <p:cNvSpPr txBox="1"/>
              <p:nvPr/>
            </p:nvSpPr>
            <p:spPr>
              <a:xfrm>
                <a:off x="1069310" y="4460423"/>
                <a:ext cx="1975028" cy="599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800" i="1" smtClean="0">
                              <a:latin typeface="Cambria Math" panose="02040503050406030204" pitchFamily="18" charset="0"/>
                            </a:rPr>
                          </m:ctrlPr>
                        </m:sSubPr>
                        <m:e>
                          <m:d>
                            <m:dPr>
                              <m:ctrlPr>
                                <a:rPr lang="en-GB" sz="1800" i="1">
                                  <a:latin typeface="Cambria Math" panose="02040503050406030204" pitchFamily="18" charset="0"/>
                                </a:rPr>
                              </m:ctrlPr>
                            </m:dPr>
                            <m:e>
                              <m:f>
                                <m:fPr>
                                  <m:ctrlPr>
                                    <a:rPr lang="en-GB" sz="1800" i="1">
                                      <a:latin typeface="Cambria Math" panose="02040503050406030204" pitchFamily="18" charset="0"/>
                                    </a:rPr>
                                  </m:ctrlPr>
                                </m:fPr>
                                <m:num>
                                  <m:r>
                                    <a:rPr lang="en-GB" sz="1800" i="1">
                                      <a:latin typeface="Cambria Math" panose="02040503050406030204" pitchFamily="18" charset="0"/>
                                    </a:rPr>
                                    <m:t>𝑑</m:t>
                                  </m:r>
                                  <m:sSub>
                                    <m:sSubPr>
                                      <m:ctrlPr>
                                        <a:rPr lang="en-GB" sz="1800" i="1">
                                          <a:latin typeface="Cambria Math" panose="02040503050406030204" pitchFamily="18" charset="0"/>
                                        </a:rPr>
                                      </m:ctrlPr>
                                    </m:sSubPr>
                                    <m:e>
                                      <m:r>
                                        <a:rPr lang="en-GB" sz="1800" i="1">
                                          <a:latin typeface="Cambria Math" panose="02040503050406030204" pitchFamily="18" charset="0"/>
                                        </a:rPr>
                                        <m:t>𝑁</m:t>
                                      </m:r>
                                    </m:e>
                                    <m:sub>
                                      <m:r>
                                        <a:rPr lang="en-GB" sz="1800" i="1">
                                          <a:latin typeface="Cambria Math" panose="02040503050406030204" pitchFamily="18" charset="0"/>
                                        </a:rPr>
                                        <m:t>2</m:t>
                                      </m:r>
                                    </m:sub>
                                  </m:sSub>
                                </m:num>
                                <m:den>
                                  <m:r>
                                    <a:rPr lang="en-GB" sz="1800" i="1">
                                      <a:latin typeface="Cambria Math" panose="02040503050406030204" pitchFamily="18" charset="0"/>
                                    </a:rPr>
                                    <m:t>𝑑𝑡</m:t>
                                  </m:r>
                                </m:den>
                              </m:f>
                            </m:e>
                          </m:d>
                        </m:e>
                        <m:sub>
                          <m:r>
                            <a:rPr lang="en-GB" sz="1800" i="1">
                              <a:latin typeface="Cambria Math" panose="02040503050406030204" pitchFamily="18" charset="0"/>
                            </a:rPr>
                            <m:t>𝑆</m:t>
                          </m:r>
                          <m:r>
                            <a:rPr lang="en-GB" sz="1800" b="0" i="1" smtClean="0">
                              <a:latin typeface="Cambria Math" panose="02040503050406030204" pitchFamily="18" charset="0"/>
                            </a:rPr>
                            <m:t>𝑝</m:t>
                          </m:r>
                        </m:sub>
                      </m:sSub>
                      <m:r>
                        <a:rPr lang="en-GB" sz="1800" b="0" i="1" smtClean="0">
                          <a:latin typeface="Cambria Math" panose="02040503050406030204" pitchFamily="18" charset="0"/>
                        </a:rPr>
                        <m:t>=</m:t>
                      </m:r>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𝐴</m:t>
                          </m:r>
                        </m:e>
                        <m:sub>
                          <m:r>
                            <a:rPr lang="en-GB" sz="1800" i="1">
                              <a:latin typeface="Cambria Math" panose="02040503050406030204" pitchFamily="18" charset="0"/>
                            </a:rPr>
                            <m:t>21</m:t>
                          </m:r>
                        </m:sub>
                      </m:sSub>
                      <m:sSub>
                        <m:sSubPr>
                          <m:ctrlPr>
                            <a:rPr lang="en-GB" sz="1800" i="1">
                              <a:latin typeface="Cambria Math" panose="02040503050406030204" pitchFamily="18" charset="0"/>
                            </a:rPr>
                          </m:ctrlPr>
                        </m:sSubPr>
                        <m:e>
                          <m:r>
                            <a:rPr lang="en-GB" sz="1800" i="1">
                              <a:latin typeface="Cambria Math" panose="02040503050406030204" pitchFamily="18" charset="0"/>
                            </a:rPr>
                            <m:t>𝑁</m:t>
                          </m:r>
                        </m:e>
                        <m:sub>
                          <m:r>
                            <a:rPr lang="en-GB" sz="1800" i="1">
                              <a:latin typeface="Cambria Math" panose="02040503050406030204" pitchFamily="18" charset="0"/>
                            </a:rPr>
                            <m:t>2</m:t>
                          </m:r>
                        </m:sub>
                      </m:sSub>
                    </m:oMath>
                  </m:oMathPara>
                </a14:m>
                <a:endParaRPr lang="en-US" sz="1800" dirty="0"/>
              </a:p>
            </p:txBody>
          </p:sp>
        </mc:Choice>
        <mc:Fallback xmlns="">
          <p:sp>
            <p:nvSpPr>
              <p:cNvPr id="24" name="TextBox 23">
                <a:extLst>
                  <a:ext uri="{FF2B5EF4-FFF2-40B4-BE49-F238E27FC236}">
                    <a16:creationId xmlns:a16="http://schemas.microsoft.com/office/drawing/2014/main" id="{65AE4879-32DC-BC46-B2AD-379B20487EE3}"/>
                  </a:ext>
                </a:extLst>
              </p:cNvPr>
              <p:cNvSpPr txBox="1">
                <a:spLocks noRot="1" noChangeAspect="1" noMove="1" noResize="1" noEditPoints="1" noAdjustHandles="1" noChangeArrowheads="1" noChangeShapeType="1" noTextEdit="1"/>
              </p:cNvSpPr>
              <p:nvPr/>
            </p:nvSpPr>
            <p:spPr>
              <a:xfrm>
                <a:off x="1069310" y="4460423"/>
                <a:ext cx="1975028" cy="599844"/>
              </a:xfrm>
              <a:prstGeom prst="rect">
                <a:avLst/>
              </a:prstGeom>
              <a:blipFill>
                <a:blip r:embed="rId9"/>
                <a:stretch>
                  <a:fillRect t="-4167" r="-641" b="-8333"/>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341E2215-6AEE-5640-8522-6B18AF511348}"/>
              </a:ext>
            </a:extLst>
          </p:cNvPr>
          <p:cNvPicPr>
            <a:picLocks noChangeAspect="1"/>
          </p:cNvPicPr>
          <p:nvPr/>
        </p:nvPicPr>
        <p:blipFill>
          <a:blip r:embed="rId10"/>
          <a:stretch>
            <a:fillRect/>
          </a:stretch>
        </p:blipFill>
        <p:spPr>
          <a:xfrm>
            <a:off x="5058197" y="1106717"/>
            <a:ext cx="3657600" cy="2273300"/>
          </a:xfrm>
          <a:prstGeom prst="rect">
            <a:avLst/>
          </a:prstGeom>
        </p:spPr>
      </p:pic>
      <p:sp>
        <p:nvSpPr>
          <p:cNvPr id="30" name="TextBox 29">
            <a:extLst>
              <a:ext uri="{FF2B5EF4-FFF2-40B4-BE49-F238E27FC236}">
                <a16:creationId xmlns:a16="http://schemas.microsoft.com/office/drawing/2014/main" id="{8F68407C-1B07-8840-8E21-6BEA0425A0A5}"/>
              </a:ext>
            </a:extLst>
          </p:cNvPr>
          <p:cNvSpPr txBox="1"/>
          <p:nvPr/>
        </p:nvSpPr>
        <p:spPr>
          <a:xfrm>
            <a:off x="7241316" y="1822249"/>
            <a:ext cx="1053494" cy="338554"/>
          </a:xfrm>
          <a:prstGeom prst="rect">
            <a:avLst/>
          </a:prstGeom>
          <a:noFill/>
        </p:spPr>
        <p:txBody>
          <a:bodyPr wrap="none" rtlCol="0">
            <a:spAutoFit/>
          </a:bodyPr>
          <a:lstStyle/>
          <a:p>
            <a:r>
              <a:rPr lang="en-US" sz="1600" dirty="0"/>
              <a:t>absorption</a:t>
            </a:r>
          </a:p>
        </p:txBody>
      </p:sp>
      <p:sp>
        <p:nvSpPr>
          <p:cNvPr id="31" name="TextBox 30">
            <a:extLst>
              <a:ext uri="{FF2B5EF4-FFF2-40B4-BE49-F238E27FC236}">
                <a16:creationId xmlns:a16="http://schemas.microsoft.com/office/drawing/2014/main" id="{6E799C04-59CE-8945-A813-036D67F9D51C}"/>
              </a:ext>
            </a:extLst>
          </p:cNvPr>
          <p:cNvSpPr txBox="1"/>
          <p:nvPr/>
        </p:nvSpPr>
        <p:spPr>
          <a:xfrm>
            <a:off x="4264891" y="1674803"/>
            <a:ext cx="2018501" cy="338554"/>
          </a:xfrm>
          <a:prstGeom prst="rect">
            <a:avLst/>
          </a:prstGeom>
          <a:noFill/>
        </p:spPr>
        <p:txBody>
          <a:bodyPr wrap="none" rtlCol="0">
            <a:spAutoFit/>
          </a:bodyPr>
          <a:lstStyle/>
          <a:p>
            <a:r>
              <a:rPr lang="en-US" sz="1600" dirty="0"/>
              <a:t>Spontaneous emission</a:t>
            </a:r>
          </a:p>
        </p:txBody>
      </p:sp>
      <p:sp>
        <p:nvSpPr>
          <p:cNvPr id="32" name="TextBox 31">
            <a:extLst>
              <a:ext uri="{FF2B5EF4-FFF2-40B4-BE49-F238E27FC236}">
                <a16:creationId xmlns:a16="http://schemas.microsoft.com/office/drawing/2014/main" id="{FC40AFB5-20B5-9347-BFDE-F8A0EC7063C8}"/>
              </a:ext>
            </a:extLst>
          </p:cNvPr>
          <p:cNvSpPr txBox="1"/>
          <p:nvPr/>
        </p:nvSpPr>
        <p:spPr>
          <a:xfrm>
            <a:off x="4723625" y="2081243"/>
            <a:ext cx="1861407" cy="338554"/>
          </a:xfrm>
          <a:prstGeom prst="rect">
            <a:avLst/>
          </a:prstGeom>
          <a:noFill/>
        </p:spPr>
        <p:txBody>
          <a:bodyPr wrap="none" rtlCol="0">
            <a:spAutoFit/>
          </a:bodyPr>
          <a:lstStyle/>
          <a:p>
            <a:r>
              <a:rPr lang="en-US" sz="1600" dirty="0"/>
              <a:t>Stimulated emission</a:t>
            </a:r>
          </a:p>
        </p:txBody>
      </p:sp>
      <p:cxnSp>
        <p:nvCxnSpPr>
          <p:cNvPr id="33" name="Straight Arrow Connector 32">
            <a:extLst>
              <a:ext uri="{FF2B5EF4-FFF2-40B4-BE49-F238E27FC236}">
                <a16:creationId xmlns:a16="http://schemas.microsoft.com/office/drawing/2014/main" id="{5582EF48-14F9-C84F-BFD9-8123348F6BD5}"/>
              </a:ext>
            </a:extLst>
          </p:cNvPr>
          <p:cNvCxnSpPr>
            <a:cxnSpLocks/>
          </p:cNvCxnSpPr>
          <p:nvPr/>
        </p:nvCxnSpPr>
        <p:spPr bwMode="auto">
          <a:xfrm>
            <a:off x="6305765" y="1546752"/>
            <a:ext cx="0" cy="586234"/>
          </a:xfrm>
          <a:prstGeom prst="straightConnector1">
            <a:avLst/>
          </a:prstGeom>
          <a:solidFill>
            <a:schemeClr val="accent1"/>
          </a:solidFill>
          <a:ln w="57150" cap="flat" cmpd="sng" algn="ctr">
            <a:solidFill>
              <a:schemeClr val="tx1"/>
            </a:solidFill>
            <a:prstDash val="solid"/>
            <a:round/>
            <a:headEnd type="none" w="med" len="med"/>
            <a:tailEnd type="triangle"/>
          </a:ln>
          <a:effectLst/>
        </p:spPr>
      </p:cxnSp>
      <p:sp>
        <p:nvSpPr>
          <p:cNvPr id="2" name="TextBox 1">
            <a:extLst>
              <a:ext uri="{FF2B5EF4-FFF2-40B4-BE49-F238E27FC236}">
                <a16:creationId xmlns:a16="http://schemas.microsoft.com/office/drawing/2014/main" id="{67509598-4332-AE4E-9204-70F4A9D08DFB}"/>
              </a:ext>
            </a:extLst>
          </p:cNvPr>
          <p:cNvSpPr txBox="1"/>
          <p:nvPr/>
        </p:nvSpPr>
        <p:spPr>
          <a:xfrm>
            <a:off x="4858981" y="3535589"/>
            <a:ext cx="4056031" cy="646331"/>
          </a:xfrm>
          <a:prstGeom prst="rect">
            <a:avLst/>
          </a:prstGeom>
          <a:noFill/>
        </p:spPr>
        <p:txBody>
          <a:bodyPr wrap="square" rtlCol="0">
            <a:spAutoFit/>
          </a:bodyPr>
          <a:lstStyle/>
          <a:p>
            <a:r>
              <a:rPr lang="en-US" sz="1800" dirty="0"/>
              <a:t>For the case of blackbody radiation, according to Planck’s law: </a:t>
            </a:r>
          </a:p>
        </p:txBody>
      </p:sp>
    </p:spTree>
    <p:extLst>
      <p:ext uri="{BB962C8B-B14F-4D97-AF65-F5344CB8AC3E}">
        <p14:creationId xmlns:p14="http://schemas.microsoft.com/office/powerpoint/2010/main" val="13159626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Einstein Coefficients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extBox 1">
            <a:extLst>
              <a:ext uri="{FF2B5EF4-FFF2-40B4-BE49-F238E27FC236}">
                <a16:creationId xmlns:a16="http://schemas.microsoft.com/office/drawing/2014/main" id="{C2A5733F-756D-3D4E-88A6-1B017070A58E}"/>
              </a:ext>
            </a:extLst>
          </p:cNvPr>
          <p:cNvSpPr txBox="1"/>
          <p:nvPr/>
        </p:nvSpPr>
        <p:spPr>
          <a:xfrm>
            <a:off x="271462" y="809648"/>
            <a:ext cx="3897221" cy="369332"/>
          </a:xfrm>
          <a:prstGeom prst="rect">
            <a:avLst/>
          </a:prstGeom>
          <a:noFill/>
        </p:spPr>
        <p:txBody>
          <a:bodyPr wrap="none" rtlCol="0">
            <a:spAutoFit/>
          </a:bodyPr>
          <a:lstStyle/>
          <a:p>
            <a:r>
              <a:rPr lang="en-US" sz="1800" dirty="0"/>
              <a:t>Thermal equilibrium condition requires:</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5922225-66D2-BD4E-9B62-1A71A7EE41A9}"/>
                  </a:ext>
                </a:extLst>
              </p:cNvPr>
              <p:cNvSpPr/>
              <p:nvPr/>
            </p:nvSpPr>
            <p:spPr>
              <a:xfrm>
                <a:off x="504788" y="1444293"/>
                <a:ext cx="3653308" cy="7105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sz="1800" b="0" i="1" smtClean="0">
                              <a:latin typeface="Cambria Math" panose="02040503050406030204" pitchFamily="18" charset="0"/>
                            </a:rPr>
                          </m:ctrlPr>
                        </m:fPr>
                        <m:num>
                          <m:r>
                            <a:rPr lang="en-GB" sz="1800" b="0" i="1" smtClean="0">
                              <a:latin typeface="Cambria Math" panose="02040503050406030204" pitchFamily="18" charset="0"/>
                            </a:rPr>
                            <m:t>𝑑</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𝑁</m:t>
                              </m:r>
                            </m:e>
                            <m:sub>
                              <m:r>
                                <a:rPr lang="en-GB" sz="1800" b="0" i="1" smtClean="0">
                                  <a:latin typeface="Cambria Math" panose="02040503050406030204" pitchFamily="18" charset="0"/>
                                </a:rPr>
                                <m:t>1</m:t>
                              </m:r>
                            </m:sub>
                          </m:sSub>
                        </m:num>
                        <m:den>
                          <m:r>
                            <a:rPr lang="en-GB" sz="1800" b="0" i="1" smtClean="0">
                              <a:latin typeface="Cambria Math" panose="02040503050406030204" pitchFamily="18" charset="0"/>
                            </a:rPr>
                            <m:t>𝑑𝑡</m:t>
                          </m:r>
                        </m:den>
                      </m:f>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r>
                            <a:rPr lang="en-GB" sz="1800" b="0" i="1" smtClean="0">
                              <a:latin typeface="Cambria Math" panose="02040503050406030204" pitchFamily="18" charset="0"/>
                            </a:rPr>
                            <m:t>𝑑</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𝑁</m:t>
                              </m:r>
                            </m:e>
                            <m:sub>
                              <m:r>
                                <a:rPr lang="en-GB" sz="1800" b="0" i="1" smtClean="0">
                                  <a:latin typeface="Cambria Math" panose="02040503050406030204" pitchFamily="18" charset="0"/>
                                </a:rPr>
                                <m:t>2</m:t>
                              </m:r>
                            </m:sub>
                          </m:sSub>
                        </m:num>
                        <m:den>
                          <m:r>
                            <a:rPr lang="en-GB" sz="1800" b="0" i="1" smtClean="0">
                              <a:latin typeface="Cambria Math" panose="02040503050406030204" pitchFamily="18" charset="0"/>
                            </a:rPr>
                            <m:t>𝑑𝑡</m:t>
                          </m:r>
                        </m:den>
                      </m:f>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d>
                            <m:dPr>
                              <m:ctrlPr>
                                <a:rPr lang="en-GB" sz="1800" i="1">
                                  <a:latin typeface="Cambria Math" panose="02040503050406030204" pitchFamily="18" charset="0"/>
                                </a:rPr>
                              </m:ctrlPr>
                            </m:dPr>
                            <m:e>
                              <m:f>
                                <m:fPr>
                                  <m:ctrlPr>
                                    <a:rPr lang="en-GB" sz="1800" i="1">
                                      <a:latin typeface="Cambria Math" panose="02040503050406030204" pitchFamily="18" charset="0"/>
                                    </a:rPr>
                                  </m:ctrlPr>
                                </m:fPr>
                                <m:num>
                                  <m:r>
                                    <a:rPr lang="en-GB" sz="1800" i="1">
                                      <a:latin typeface="Cambria Math" panose="02040503050406030204" pitchFamily="18" charset="0"/>
                                    </a:rPr>
                                    <m:t>𝑑</m:t>
                                  </m:r>
                                  <m:sSub>
                                    <m:sSubPr>
                                      <m:ctrlPr>
                                        <a:rPr lang="en-GB" sz="1800" i="1">
                                          <a:latin typeface="Cambria Math" panose="02040503050406030204" pitchFamily="18" charset="0"/>
                                        </a:rPr>
                                      </m:ctrlPr>
                                    </m:sSubPr>
                                    <m:e>
                                      <m:r>
                                        <a:rPr lang="en-GB" sz="1800" i="1">
                                          <a:latin typeface="Cambria Math" panose="02040503050406030204" pitchFamily="18" charset="0"/>
                                        </a:rPr>
                                        <m:t>𝑁</m:t>
                                      </m:r>
                                    </m:e>
                                    <m:sub>
                                      <m:r>
                                        <a:rPr lang="en-GB" sz="1800" i="1">
                                          <a:latin typeface="Cambria Math" panose="02040503050406030204" pitchFamily="18" charset="0"/>
                                        </a:rPr>
                                        <m:t>2</m:t>
                                      </m:r>
                                    </m:sub>
                                  </m:sSub>
                                </m:num>
                                <m:den>
                                  <m:r>
                                    <a:rPr lang="en-GB" sz="1800" i="1">
                                      <a:latin typeface="Cambria Math" panose="02040503050406030204" pitchFamily="18" charset="0"/>
                                    </a:rPr>
                                    <m:t>𝑑𝑡</m:t>
                                  </m:r>
                                </m:den>
                              </m:f>
                            </m:e>
                          </m:d>
                        </m:e>
                        <m:sub>
                          <m:r>
                            <a:rPr lang="en-GB" sz="1800" i="1">
                              <a:latin typeface="Cambria Math" panose="02040503050406030204" pitchFamily="18" charset="0"/>
                            </a:rPr>
                            <m:t>𝑠𝑝</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d>
                            <m:dPr>
                              <m:ctrlPr>
                                <a:rPr lang="en-GB" sz="1800" i="1">
                                  <a:latin typeface="Cambria Math" panose="02040503050406030204" pitchFamily="18" charset="0"/>
                                </a:rPr>
                              </m:ctrlPr>
                            </m:dPr>
                            <m:e>
                              <m:f>
                                <m:fPr>
                                  <m:ctrlPr>
                                    <a:rPr lang="en-GB" sz="1800" i="1">
                                      <a:latin typeface="Cambria Math" panose="02040503050406030204" pitchFamily="18" charset="0"/>
                                    </a:rPr>
                                  </m:ctrlPr>
                                </m:fPr>
                                <m:num>
                                  <m:r>
                                    <a:rPr lang="en-GB" sz="1800" i="1">
                                      <a:latin typeface="Cambria Math" panose="02040503050406030204" pitchFamily="18" charset="0"/>
                                    </a:rPr>
                                    <m:t>𝑑</m:t>
                                  </m:r>
                                  <m:sSub>
                                    <m:sSubPr>
                                      <m:ctrlPr>
                                        <a:rPr lang="en-GB" sz="1800" i="1">
                                          <a:latin typeface="Cambria Math" panose="02040503050406030204" pitchFamily="18" charset="0"/>
                                        </a:rPr>
                                      </m:ctrlPr>
                                    </m:sSubPr>
                                    <m:e>
                                      <m:r>
                                        <a:rPr lang="en-GB" sz="1800" i="1">
                                          <a:latin typeface="Cambria Math" panose="02040503050406030204" pitchFamily="18" charset="0"/>
                                        </a:rPr>
                                        <m:t>𝑁</m:t>
                                      </m:r>
                                    </m:e>
                                    <m:sub>
                                      <m:r>
                                        <a:rPr lang="en-GB" sz="1800" i="1">
                                          <a:latin typeface="Cambria Math" panose="02040503050406030204" pitchFamily="18" charset="0"/>
                                        </a:rPr>
                                        <m:t>2</m:t>
                                      </m:r>
                                    </m:sub>
                                  </m:sSub>
                                </m:num>
                                <m:den>
                                  <m:r>
                                    <a:rPr lang="en-GB" sz="1800" i="1">
                                      <a:latin typeface="Cambria Math" panose="02040503050406030204" pitchFamily="18" charset="0"/>
                                    </a:rPr>
                                    <m:t>𝑑𝑡</m:t>
                                  </m:r>
                                </m:den>
                              </m:f>
                            </m:e>
                          </m:d>
                        </m:e>
                        <m:sub>
                          <m:r>
                            <a:rPr lang="en-GB" sz="1800" i="1">
                              <a:latin typeface="Cambria Math" panose="02040503050406030204" pitchFamily="18" charset="0"/>
                            </a:rPr>
                            <m:t>𝑠</m:t>
                          </m:r>
                          <m:r>
                            <a:rPr lang="en-GB" sz="1800" b="0" i="1" smtClean="0">
                              <a:latin typeface="Cambria Math" panose="02040503050406030204" pitchFamily="18" charset="0"/>
                            </a:rPr>
                            <m:t>𝑡</m:t>
                          </m:r>
                        </m:sub>
                      </m:sSub>
                    </m:oMath>
                  </m:oMathPara>
                </a14:m>
                <a:endParaRPr lang="en-US" sz="1800" dirty="0"/>
              </a:p>
            </p:txBody>
          </p:sp>
        </mc:Choice>
        <mc:Fallback xmlns="">
          <p:sp>
            <p:nvSpPr>
              <p:cNvPr id="7" name="Rectangle 6">
                <a:extLst>
                  <a:ext uri="{FF2B5EF4-FFF2-40B4-BE49-F238E27FC236}">
                    <a16:creationId xmlns:a16="http://schemas.microsoft.com/office/drawing/2014/main" id="{35922225-66D2-BD4E-9B62-1A71A7EE41A9}"/>
                  </a:ext>
                </a:extLst>
              </p:cNvPr>
              <p:cNvSpPr>
                <a:spLocks noRot="1" noChangeAspect="1" noMove="1" noResize="1" noEditPoints="1" noAdjustHandles="1" noChangeArrowheads="1" noChangeShapeType="1" noTextEdit="1"/>
              </p:cNvSpPr>
              <p:nvPr/>
            </p:nvSpPr>
            <p:spPr>
              <a:xfrm>
                <a:off x="504788" y="1444293"/>
                <a:ext cx="3653308" cy="71051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1BA5C35-BDD5-5E4F-8EA0-7A3557C0C520}"/>
                  </a:ext>
                </a:extLst>
              </p:cNvPr>
              <p:cNvSpPr/>
              <p:nvPr/>
            </p:nvSpPr>
            <p:spPr>
              <a:xfrm>
                <a:off x="477132" y="2404693"/>
                <a:ext cx="35142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800" i="1" smtClean="0">
                              <a:latin typeface="Cambria Math" panose="02040503050406030204" pitchFamily="18" charset="0"/>
                            </a:rPr>
                          </m:ctrlPr>
                        </m:sSubPr>
                        <m:e>
                          <m:r>
                            <a:rPr lang="en-GB" sz="1800" i="1">
                              <a:latin typeface="Cambria Math" panose="02040503050406030204" pitchFamily="18" charset="0"/>
                            </a:rPr>
                            <m:t>𝐵</m:t>
                          </m:r>
                        </m:e>
                        <m:sub>
                          <m:r>
                            <a:rPr lang="en-GB" sz="1800" i="1">
                              <a:latin typeface="Cambria Math" panose="02040503050406030204" pitchFamily="18" charset="0"/>
                            </a:rPr>
                            <m:t>12</m:t>
                          </m:r>
                        </m:sub>
                      </m:sSub>
                      <m:r>
                        <a:rPr lang="en-GB" sz="1800" i="1">
                          <a:latin typeface="Cambria Math" panose="02040503050406030204" pitchFamily="18" charset="0"/>
                          <a:ea typeface="Cambria Math" panose="02040503050406030204" pitchFamily="18" charset="0"/>
                        </a:rPr>
                        <m:t>𝜌</m:t>
                      </m:r>
                      <m:d>
                        <m:dPr>
                          <m:ctrlPr>
                            <a:rPr lang="en-GB" sz="1800" i="1">
                              <a:latin typeface="Cambria Math" panose="02040503050406030204" pitchFamily="18" charset="0"/>
                              <a:ea typeface="Cambria Math" panose="02040503050406030204" pitchFamily="18" charset="0"/>
                            </a:rPr>
                          </m:ctrlPr>
                        </m:dPr>
                        <m:e>
                          <m:r>
                            <a:rPr lang="en-GB" sz="1800" i="1">
                              <a:latin typeface="Cambria Math" panose="02040503050406030204" pitchFamily="18" charset="0"/>
                              <a:ea typeface="Cambria Math" panose="02040503050406030204" pitchFamily="18" charset="0"/>
                            </a:rPr>
                            <m:t>𝜐</m:t>
                          </m:r>
                        </m:e>
                      </m:d>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𝑁</m:t>
                          </m:r>
                        </m:e>
                        <m:sub>
                          <m:r>
                            <a:rPr lang="en-GB" sz="1800" i="1">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𝐴</m:t>
                          </m:r>
                        </m:e>
                        <m:sub>
                          <m:r>
                            <a:rPr lang="en-GB" sz="1800" i="1">
                              <a:latin typeface="Cambria Math" panose="02040503050406030204" pitchFamily="18" charset="0"/>
                            </a:rPr>
                            <m:t>21</m:t>
                          </m:r>
                        </m:sub>
                      </m:sSub>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𝑁</m:t>
                          </m:r>
                        </m:e>
                        <m:sub>
                          <m:r>
                            <a:rPr lang="en-GB" sz="1800" i="1">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𝐵</m:t>
                          </m:r>
                        </m:e>
                        <m:sub>
                          <m:r>
                            <a:rPr lang="en-GB" sz="1800" i="1">
                              <a:latin typeface="Cambria Math" panose="02040503050406030204" pitchFamily="18" charset="0"/>
                            </a:rPr>
                            <m:t>21</m:t>
                          </m:r>
                        </m:sub>
                      </m:sSub>
                      <m:r>
                        <a:rPr lang="en-GB" sz="1800" i="1">
                          <a:latin typeface="Cambria Math" panose="02040503050406030204" pitchFamily="18" charset="0"/>
                          <a:ea typeface="Cambria Math" panose="02040503050406030204" pitchFamily="18" charset="0"/>
                        </a:rPr>
                        <m:t>𝜌</m:t>
                      </m:r>
                      <m:d>
                        <m:dPr>
                          <m:ctrlPr>
                            <a:rPr lang="en-GB" sz="1800" i="1">
                              <a:latin typeface="Cambria Math" panose="02040503050406030204" pitchFamily="18" charset="0"/>
                              <a:ea typeface="Cambria Math" panose="02040503050406030204" pitchFamily="18" charset="0"/>
                            </a:rPr>
                          </m:ctrlPr>
                        </m:dPr>
                        <m:e>
                          <m:r>
                            <a:rPr lang="en-GB" sz="1800" i="1">
                              <a:latin typeface="Cambria Math" panose="02040503050406030204" pitchFamily="18" charset="0"/>
                              <a:ea typeface="Cambria Math" panose="02040503050406030204" pitchFamily="18" charset="0"/>
                            </a:rPr>
                            <m:t>𝜐</m:t>
                          </m:r>
                        </m:e>
                      </m:d>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𝑁</m:t>
                          </m:r>
                        </m:e>
                        <m:sub>
                          <m:r>
                            <a:rPr lang="en-GB" sz="1800" i="1">
                              <a:latin typeface="Cambria Math" panose="02040503050406030204" pitchFamily="18" charset="0"/>
                              <a:ea typeface="Cambria Math" panose="02040503050406030204" pitchFamily="18" charset="0"/>
                            </a:rPr>
                            <m:t>2</m:t>
                          </m:r>
                        </m:sub>
                      </m:sSub>
                    </m:oMath>
                  </m:oMathPara>
                </a14:m>
                <a:endParaRPr lang="en-US" sz="1800" dirty="0"/>
              </a:p>
            </p:txBody>
          </p:sp>
        </mc:Choice>
        <mc:Fallback xmlns="">
          <p:sp>
            <p:nvSpPr>
              <p:cNvPr id="12" name="Rectangle 11">
                <a:extLst>
                  <a:ext uri="{FF2B5EF4-FFF2-40B4-BE49-F238E27FC236}">
                    <a16:creationId xmlns:a16="http://schemas.microsoft.com/office/drawing/2014/main" id="{61BA5C35-BDD5-5E4F-8EA0-7A3557C0C520}"/>
                  </a:ext>
                </a:extLst>
              </p:cNvPr>
              <p:cNvSpPr>
                <a:spLocks noRot="1" noChangeAspect="1" noMove="1" noResize="1" noEditPoints="1" noAdjustHandles="1" noChangeArrowheads="1" noChangeShapeType="1" noTextEdit="1"/>
              </p:cNvSpPr>
              <p:nvPr/>
            </p:nvSpPr>
            <p:spPr>
              <a:xfrm>
                <a:off x="477132" y="2404693"/>
                <a:ext cx="3514295"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046D276-905F-484C-90CF-830B0F3F0FB7}"/>
                  </a:ext>
                </a:extLst>
              </p:cNvPr>
              <p:cNvSpPr/>
              <p:nvPr/>
            </p:nvSpPr>
            <p:spPr>
              <a:xfrm>
                <a:off x="6067890" y="2710014"/>
                <a:ext cx="12810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800" i="1" smtClean="0">
                              <a:latin typeface="Cambria Math" panose="02040503050406030204" pitchFamily="18" charset="0"/>
                            </a:rPr>
                          </m:ctrlPr>
                        </m:sSubPr>
                        <m:e>
                          <m:r>
                            <a:rPr lang="en-GB" sz="1800" i="1">
                              <a:latin typeface="Cambria Math" panose="02040503050406030204" pitchFamily="18" charset="0"/>
                            </a:rPr>
                            <m:t>𝐵</m:t>
                          </m:r>
                        </m:e>
                        <m:sub>
                          <m:r>
                            <a:rPr lang="en-GB" sz="1800" i="1">
                              <a:latin typeface="Cambria Math" panose="02040503050406030204" pitchFamily="18" charset="0"/>
                            </a:rPr>
                            <m:t>12</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𝐵</m:t>
                          </m:r>
                        </m:e>
                        <m:sub>
                          <m:r>
                            <a:rPr lang="en-GB" sz="1800" b="0" i="1" smtClean="0">
                              <a:latin typeface="Cambria Math" panose="02040503050406030204" pitchFamily="18" charset="0"/>
                            </a:rPr>
                            <m:t>21</m:t>
                          </m:r>
                        </m:sub>
                      </m:sSub>
                    </m:oMath>
                  </m:oMathPara>
                </a14:m>
                <a:endParaRPr lang="en-US" sz="1800" dirty="0"/>
              </a:p>
            </p:txBody>
          </p:sp>
        </mc:Choice>
        <mc:Fallback xmlns="">
          <p:sp>
            <p:nvSpPr>
              <p:cNvPr id="14" name="Rectangle 13">
                <a:extLst>
                  <a:ext uri="{FF2B5EF4-FFF2-40B4-BE49-F238E27FC236}">
                    <a16:creationId xmlns:a16="http://schemas.microsoft.com/office/drawing/2014/main" id="{6046D276-905F-484C-90CF-830B0F3F0FB7}"/>
                  </a:ext>
                </a:extLst>
              </p:cNvPr>
              <p:cNvSpPr>
                <a:spLocks noRot="1" noChangeAspect="1" noMove="1" noResize="1" noEditPoints="1" noAdjustHandles="1" noChangeArrowheads="1" noChangeShapeType="1" noTextEdit="1"/>
              </p:cNvSpPr>
              <p:nvPr/>
            </p:nvSpPr>
            <p:spPr>
              <a:xfrm>
                <a:off x="6067890" y="2710014"/>
                <a:ext cx="128105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1F5F1EA1-FF26-764A-9122-0EA2988440A5}"/>
                  </a:ext>
                </a:extLst>
              </p:cNvPr>
              <p:cNvSpPr/>
              <p:nvPr/>
            </p:nvSpPr>
            <p:spPr>
              <a:xfrm>
                <a:off x="470617" y="3091588"/>
                <a:ext cx="4022832" cy="8800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ea typeface="Cambria Math" panose="02040503050406030204" pitchFamily="18" charset="0"/>
                        </a:rPr>
                        <m:t>𝜌</m:t>
                      </m:r>
                      <m:d>
                        <m:dPr>
                          <m:ctrlPr>
                            <a:rPr lang="en-GB" sz="1800" i="1">
                              <a:latin typeface="Cambria Math" panose="02040503050406030204" pitchFamily="18" charset="0"/>
                              <a:ea typeface="Cambria Math" panose="02040503050406030204" pitchFamily="18" charset="0"/>
                            </a:rPr>
                          </m:ctrlPr>
                        </m:dPr>
                        <m:e>
                          <m:r>
                            <a:rPr lang="en-GB" sz="1800" i="1">
                              <a:latin typeface="Cambria Math" panose="02040503050406030204" pitchFamily="18" charset="0"/>
                              <a:ea typeface="Cambria Math" panose="02040503050406030204" pitchFamily="18" charset="0"/>
                            </a:rPr>
                            <m:t>𝜐</m:t>
                          </m:r>
                        </m:e>
                      </m:d>
                      <m:r>
                        <a:rPr lang="en-GB" sz="1800" b="0" i="1" smtClean="0">
                          <a:latin typeface="Cambria Math" panose="02040503050406030204" pitchFamily="18" charset="0"/>
                          <a:ea typeface="Cambria Math" panose="02040503050406030204" pitchFamily="18" charset="0"/>
                        </a:rPr>
                        <m:t>=</m:t>
                      </m:r>
                      <m:f>
                        <m:fPr>
                          <m:ctrlPr>
                            <a:rPr lang="en-GB" sz="1800" b="0" i="1" smtClean="0">
                              <a:latin typeface="Cambria Math" panose="02040503050406030204" pitchFamily="18" charset="0"/>
                              <a:ea typeface="Cambria Math" panose="02040503050406030204" pitchFamily="18" charset="0"/>
                            </a:rPr>
                          </m:ctrlPr>
                        </m:fPr>
                        <m:num>
                          <m:sSub>
                            <m:sSubPr>
                              <m:ctrlPr>
                                <a:rPr lang="en-GB" sz="1800" i="1">
                                  <a:latin typeface="Cambria Math" panose="02040503050406030204" pitchFamily="18" charset="0"/>
                                </a:rPr>
                              </m:ctrlPr>
                            </m:sSubPr>
                            <m:e>
                              <m:r>
                                <a:rPr lang="en-GB" sz="1800" i="1">
                                  <a:latin typeface="Cambria Math" panose="02040503050406030204" pitchFamily="18" charset="0"/>
                                </a:rPr>
                                <m:t>𝐴</m:t>
                              </m:r>
                            </m:e>
                            <m:sub>
                              <m:r>
                                <a:rPr lang="en-GB" sz="1800" i="1">
                                  <a:latin typeface="Cambria Math" panose="02040503050406030204" pitchFamily="18" charset="0"/>
                                </a:rPr>
                                <m:t>21</m:t>
                              </m:r>
                            </m:sub>
                          </m:sSub>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𝑁</m:t>
                              </m:r>
                            </m:e>
                            <m:sub>
                              <m:r>
                                <a:rPr lang="en-GB" sz="1800" i="1">
                                  <a:latin typeface="Cambria Math" panose="02040503050406030204" pitchFamily="18" charset="0"/>
                                  <a:ea typeface="Cambria Math" panose="02040503050406030204" pitchFamily="18" charset="0"/>
                                </a:rPr>
                                <m:t>2</m:t>
                              </m:r>
                            </m:sub>
                          </m:sSub>
                        </m:num>
                        <m:den>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𝑁</m:t>
                              </m:r>
                            </m:e>
                            <m:sub>
                              <m:r>
                                <a:rPr lang="en-GB" sz="1800" b="0" i="1" smtClean="0">
                                  <a:latin typeface="Cambria Math" panose="02040503050406030204" pitchFamily="18" charset="0"/>
                                  <a:ea typeface="Cambria Math" panose="02040503050406030204" pitchFamily="18" charset="0"/>
                                </a:rPr>
                                <m:t>1</m:t>
                              </m:r>
                            </m:sub>
                          </m:sSub>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𝐵</m:t>
                              </m:r>
                            </m:e>
                            <m:sub>
                              <m:r>
                                <a:rPr lang="en-GB" sz="1800" b="0" i="1" smtClean="0">
                                  <a:latin typeface="Cambria Math" panose="02040503050406030204" pitchFamily="18" charset="0"/>
                                  <a:ea typeface="Cambria Math" panose="02040503050406030204" pitchFamily="18" charset="0"/>
                                </a:rPr>
                                <m:t>12</m:t>
                              </m:r>
                            </m:sub>
                          </m:sSub>
                          <m:r>
                            <a:rPr lang="en-GB" sz="1800" b="0" i="1" smtClean="0">
                              <a:latin typeface="Cambria Math" panose="02040503050406030204" pitchFamily="18" charset="0"/>
                              <a:ea typeface="Cambria Math" panose="02040503050406030204" pitchFamily="18" charset="0"/>
                            </a:rPr>
                            <m:t>−</m:t>
                          </m:r>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𝑁</m:t>
                              </m:r>
                            </m:e>
                            <m:sub>
                              <m:r>
                                <a:rPr lang="en-GB" sz="1800" b="0" i="1" smtClean="0">
                                  <a:latin typeface="Cambria Math" panose="02040503050406030204" pitchFamily="18" charset="0"/>
                                  <a:ea typeface="Cambria Math" panose="02040503050406030204" pitchFamily="18" charset="0"/>
                                </a:rPr>
                                <m:t>2</m:t>
                              </m:r>
                            </m:sub>
                          </m:sSub>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𝐵</m:t>
                              </m:r>
                            </m:e>
                            <m:sub>
                              <m:r>
                                <a:rPr lang="en-GB" sz="1800" b="0" i="1" smtClean="0">
                                  <a:latin typeface="Cambria Math" panose="02040503050406030204" pitchFamily="18" charset="0"/>
                                  <a:ea typeface="Cambria Math" panose="02040503050406030204" pitchFamily="18" charset="0"/>
                                </a:rPr>
                                <m:t>21</m:t>
                              </m:r>
                            </m:sub>
                          </m:sSub>
                        </m:den>
                      </m:f>
                      <m:r>
                        <a:rPr lang="en-GB" sz="1800" b="0" i="1" smtClean="0">
                          <a:latin typeface="Cambria Math" panose="02040503050406030204" pitchFamily="18" charset="0"/>
                          <a:ea typeface="Cambria Math" panose="02040503050406030204" pitchFamily="18" charset="0"/>
                        </a:rPr>
                        <m:t>=</m:t>
                      </m:r>
                      <m:f>
                        <m:fPr>
                          <m:ctrlPr>
                            <a:rPr lang="en-GB" sz="1800" i="1">
                              <a:latin typeface="Cambria Math" panose="02040503050406030204" pitchFamily="18" charset="0"/>
                              <a:ea typeface="Cambria Math" panose="02040503050406030204" pitchFamily="18" charset="0"/>
                            </a:rPr>
                          </m:ctrlPr>
                        </m:fPr>
                        <m:num>
                          <m:sSub>
                            <m:sSubPr>
                              <m:ctrlPr>
                                <a:rPr lang="en-GB" sz="1800" i="1">
                                  <a:latin typeface="Cambria Math" panose="02040503050406030204" pitchFamily="18" charset="0"/>
                                </a:rPr>
                              </m:ctrlPr>
                            </m:sSubPr>
                            <m:e>
                              <m:r>
                                <a:rPr lang="en-GB" sz="1800" i="1">
                                  <a:latin typeface="Cambria Math" panose="02040503050406030204" pitchFamily="18" charset="0"/>
                                </a:rPr>
                                <m:t>𝐴</m:t>
                              </m:r>
                            </m:e>
                            <m:sub>
                              <m:r>
                                <a:rPr lang="en-GB" sz="1800" i="1">
                                  <a:latin typeface="Cambria Math" panose="02040503050406030204" pitchFamily="18" charset="0"/>
                                </a:rPr>
                                <m:t>21</m:t>
                              </m:r>
                            </m:sub>
                          </m:sSub>
                        </m:num>
                        <m:den>
                          <m:f>
                            <m:fPr>
                              <m:ctrlPr>
                                <a:rPr lang="en-GB" sz="1800" i="1" smtClean="0">
                                  <a:latin typeface="Cambria Math" panose="02040503050406030204" pitchFamily="18" charset="0"/>
                                  <a:ea typeface="Cambria Math" panose="02040503050406030204" pitchFamily="18" charset="0"/>
                                </a:rPr>
                              </m:ctrlPr>
                            </m:fPr>
                            <m:num>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𝑁</m:t>
                                  </m:r>
                                </m:e>
                                <m:sub>
                                  <m:r>
                                    <a:rPr lang="en-GB" sz="1800" i="1">
                                      <a:latin typeface="Cambria Math" panose="02040503050406030204" pitchFamily="18" charset="0"/>
                                      <a:ea typeface="Cambria Math" panose="02040503050406030204" pitchFamily="18" charset="0"/>
                                    </a:rPr>
                                    <m:t>1</m:t>
                                  </m:r>
                                </m:sub>
                              </m:sSub>
                            </m:num>
                            <m:den>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𝑁</m:t>
                                  </m:r>
                                </m:e>
                                <m:sub>
                                  <m:r>
                                    <a:rPr lang="en-GB" sz="1800" i="1">
                                      <a:latin typeface="Cambria Math" panose="02040503050406030204" pitchFamily="18" charset="0"/>
                                      <a:ea typeface="Cambria Math" panose="02040503050406030204" pitchFamily="18" charset="0"/>
                                    </a:rPr>
                                    <m:t>2</m:t>
                                  </m:r>
                                </m:sub>
                              </m:sSub>
                            </m:den>
                          </m:f>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𝐵</m:t>
                              </m:r>
                            </m:e>
                            <m:sub>
                              <m:r>
                                <a:rPr lang="en-GB" sz="1800" i="1">
                                  <a:latin typeface="Cambria Math" panose="02040503050406030204" pitchFamily="18" charset="0"/>
                                  <a:ea typeface="Cambria Math" panose="02040503050406030204" pitchFamily="18" charset="0"/>
                                </a:rPr>
                                <m:t>12</m:t>
                              </m:r>
                            </m:sub>
                          </m:sSub>
                          <m:r>
                            <a:rPr lang="en-GB" sz="1800" i="1">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𝐵</m:t>
                              </m:r>
                            </m:e>
                            <m:sub>
                              <m:r>
                                <a:rPr lang="en-GB" sz="1800" i="1">
                                  <a:latin typeface="Cambria Math" panose="02040503050406030204" pitchFamily="18" charset="0"/>
                                  <a:ea typeface="Cambria Math" panose="02040503050406030204" pitchFamily="18" charset="0"/>
                                </a:rPr>
                                <m:t>21</m:t>
                              </m:r>
                            </m:sub>
                          </m:sSub>
                        </m:den>
                      </m:f>
                    </m:oMath>
                  </m:oMathPara>
                </a14:m>
                <a:endParaRPr lang="en-US" sz="1800" dirty="0"/>
              </a:p>
            </p:txBody>
          </p:sp>
        </mc:Choice>
        <mc:Fallback xmlns="">
          <p:sp>
            <p:nvSpPr>
              <p:cNvPr id="16" name="Rectangle 15">
                <a:extLst>
                  <a:ext uri="{FF2B5EF4-FFF2-40B4-BE49-F238E27FC236}">
                    <a16:creationId xmlns:a16="http://schemas.microsoft.com/office/drawing/2014/main" id="{1F5F1EA1-FF26-764A-9122-0EA2988440A5}"/>
                  </a:ext>
                </a:extLst>
              </p:cNvPr>
              <p:cNvSpPr>
                <a:spLocks noRot="1" noChangeAspect="1" noMove="1" noResize="1" noEditPoints="1" noAdjustHandles="1" noChangeArrowheads="1" noChangeShapeType="1" noTextEdit="1"/>
              </p:cNvSpPr>
              <p:nvPr/>
            </p:nvSpPr>
            <p:spPr>
              <a:xfrm>
                <a:off x="470617" y="3091588"/>
                <a:ext cx="4022832" cy="88004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FC48F380-AA73-DA40-9258-B0BB43826C97}"/>
                  </a:ext>
                </a:extLst>
              </p:cNvPr>
              <p:cNvSpPr/>
              <p:nvPr/>
            </p:nvSpPr>
            <p:spPr>
              <a:xfrm>
                <a:off x="925181" y="4028766"/>
                <a:ext cx="3364319" cy="11068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ea typeface="Cambria Math" panose="02040503050406030204" pitchFamily="18" charset="0"/>
                        </a:rPr>
                        <m:t>=</m:t>
                      </m:r>
                      <m:f>
                        <m:fPr>
                          <m:ctrlPr>
                            <a:rPr lang="en-GB" sz="1800" i="1">
                              <a:latin typeface="Cambria Math" panose="02040503050406030204" pitchFamily="18" charset="0"/>
                              <a:ea typeface="Cambria Math" panose="02040503050406030204" pitchFamily="18" charset="0"/>
                            </a:rPr>
                          </m:ctrlPr>
                        </m:fPr>
                        <m:num>
                          <m:f>
                            <m:fPr>
                              <m:ctrlPr>
                                <a:rPr lang="en-GB" sz="1800" i="1" smtClean="0">
                                  <a:latin typeface="Cambria Math" panose="02040503050406030204" pitchFamily="18" charset="0"/>
                                  <a:ea typeface="Cambria Math" panose="02040503050406030204" pitchFamily="18" charset="0"/>
                                </a:rPr>
                              </m:ctrlPr>
                            </m:fPr>
                            <m:num>
                              <m:sSub>
                                <m:sSubPr>
                                  <m:ctrlPr>
                                    <a:rPr lang="en-GB" sz="1800" i="1">
                                      <a:latin typeface="Cambria Math" panose="02040503050406030204" pitchFamily="18" charset="0"/>
                                    </a:rPr>
                                  </m:ctrlPr>
                                </m:sSubPr>
                                <m:e>
                                  <m:r>
                                    <a:rPr lang="en-GB" sz="1800" i="1">
                                      <a:latin typeface="Cambria Math" panose="02040503050406030204" pitchFamily="18" charset="0"/>
                                    </a:rPr>
                                    <m:t>𝐴</m:t>
                                  </m:r>
                                </m:e>
                                <m:sub>
                                  <m:r>
                                    <a:rPr lang="en-GB" sz="1800" i="1">
                                      <a:latin typeface="Cambria Math" panose="02040503050406030204" pitchFamily="18" charset="0"/>
                                    </a:rPr>
                                    <m:t>21</m:t>
                                  </m:r>
                                </m:sub>
                              </m:sSub>
                            </m:num>
                            <m:den>
                              <m:sSub>
                                <m:sSubPr>
                                  <m:ctrlPr>
                                    <a:rPr lang="en-GB" sz="1800" i="1">
                                      <a:latin typeface="Cambria Math" panose="02040503050406030204" pitchFamily="18" charset="0"/>
                                    </a:rPr>
                                  </m:ctrlPr>
                                </m:sSubPr>
                                <m:e>
                                  <m:r>
                                    <a:rPr lang="en-GB" sz="1800" b="0" i="1" smtClean="0">
                                      <a:latin typeface="Cambria Math" panose="02040503050406030204" pitchFamily="18" charset="0"/>
                                    </a:rPr>
                                    <m:t>𝐵</m:t>
                                  </m:r>
                                </m:e>
                                <m:sub>
                                  <m:r>
                                    <a:rPr lang="en-GB" sz="1800" i="1">
                                      <a:latin typeface="Cambria Math" panose="02040503050406030204" pitchFamily="18" charset="0"/>
                                    </a:rPr>
                                    <m:t>21</m:t>
                                  </m:r>
                                </m:sub>
                              </m:sSub>
                            </m:den>
                          </m:f>
                        </m:num>
                        <m:den>
                          <m:f>
                            <m:fPr>
                              <m:ctrlPr>
                                <a:rPr lang="en-GB" sz="1800" i="1" smtClean="0">
                                  <a:latin typeface="Cambria Math" panose="02040503050406030204" pitchFamily="18" charset="0"/>
                                  <a:ea typeface="Cambria Math" panose="02040503050406030204" pitchFamily="18" charset="0"/>
                                </a:rPr>
                              </m:ctrlPr>
                            </m:fPr>
                            <m:num>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𝐵</m:t>
                                  </m:r>
                                </m:e>
                                <m:sub>
                                  <m:r>
                                    <a:rPr lang="en-GB" sz="1800" i="1">
                                      <a:latin typeface="Cambria Math" panose="02040503050406030204" pitchFamily="18" charset="0"/>
                                      <a:ea typeface="Cambria Math" panose="02040503050406030204" pitchFamily="18" charset="0"/>
                                    </a:rPr>
                                    <m:t>12</m:t>
                                  </m:r>
                                </m:sub>
                              </m:sSub>
                            </m:num>
                            <m:den>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𝐵</m:t>
                                  </m:r>
                                </m:e>
                                <m:sub>
                                  <m:r>
                                    <a:rPr lang="en-GB" sz="1800" i="1">
                                      <a:latin typeface="Cambria Math" panose="02040503050406030204" pitchFamily="18" charset="0"/>
                                      <a:ea typeface="Cambria Math" panose="02040503050406030204" pitchFamily="18" charset="0"/>
                                    </a:rPr>
                                    <m:t>21</m:t>
                                  </m:r>
                                </m:sub>
                              </m:sSub>
                            </m:den>
                          </m:f>
                          <m:f>
                            <m:fPr>
                              <m:ctrlPr>
                                <a:rPr lang="en-GB" sz="1800" i="1" smtClean="0">
                                  <a:latin typeface="Cambria Math" panose="02040503050406030204" pitchFamily="18" charset="0"/>
                                  <a:ea typeface="Cambria Math" panose="02040503050406030204" pitchFamily="18" charset="0"/>
                                </a:rPr>
                              </m:ctrlPr>
                            </m:fPr>
                            <m:num>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𝑁</m:t>
                                  </m:r>
                                </m:e>
                                <m:sub>
                                  <m:r>
                                    <a:rPr lang="en-GB" sz="1800" i="1">
                                      <a:latin typeface="Cambria Math" panose="02040503050406030204" pitchFamily="18" charset="0"/>
                                      <a:ea typeface="Cambria Math" panose="02040503050406030204" pitchFamily="18" charset="0"/>
                                    </a:rPr>
                                    <m:t>1</m:t>
                                  </m:r>
                                </m:sub>
                              </m:sSub>
                            </m:num>
                            <m:den>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𝑁</m:t>
                                  </m:r>
                                </m:e>
                                <m:sub>
                                  <m:r>
                                    <a:rPr lang="en-GB" sz="1800" i="1">
                                      <a:latin typeface="Cambria Math" panose="02040503050406030204" pitchFamily="18" charset="0"/>
                                      <a:ea typeface="Cambria Math" panose="02040503050406030204" pitchFamily="18" charset="0"/>
                                    </a:rPr>
                                    <m:t>2</m:t>
                                  </m:r>
                                </m:sub>
                              </m:sSub>
                            </m:den>
                          </m:f>
                          <m:r>
                            <a:rPr lang="en-GB" sz="1800" i="1">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1</m:t>
                          </m:r>
                        </m:den>
                      </m:f>
                      <m:r>
                        <a:rPr lang="en-GB" sz="1800" b="0" i="1" smtClean="0">
                          <a:latin typeface="Cambria Math" panose="02040503050406030204" pitchFamily="18" charset="0"/>
                          <a:ea typeface="Cambria Math" panose="02040503050406030204" pitchFamily="18" charset="0"/>
                        </a:rPr>
                        <m:t>=</m:t>
                      </m:r>
                      <m:f>
                        <m:fPr>
                          <m:ctrlPr>
                            <a:rPr lang="en-GB" sz="1800" i="1">
                              <a:latin typeface="Cambria Math" panose="02040503050406030204" pitchFamily="18" charset="0"/>
                              <a:ea typeface="Cambria Math" panose="02040503050406030204" pitchFamily="18" charset="0"/>
                            </a:rPr>
                          </m:ctrlPr>
                        </m:fPr>
                        <m:num>
                          <m:f>
                            <m:fPr>
                              <m:ctrlPr>
                                <a:rPr lang="en-GB" sz="1800" i="1">
                                  <a:latin typeface="Cambria Math" panose="02040503050406030204" pitchFamily="18" charset="0"/>
                                  <a:ea typeface="Cambria Math" panose="02040503050406030204" pitchFamily="18" charset="0"/>
                                </a:rPr>
                              </m:ctrlPr>
                            </m:fPr>
                            <m:num>
                              <m:sSub>
                                <m:sSubPr>
                                  <m:ctrlPr>
                                    <a:rPr lang="en-GB" sz="1800" i="1">
                                      <a:latin typeface="Cambria Math" panose="02040503050406030204" pitchFamily="18" charset="0"/>
                                    </a:rPr>
                                  </m:ctrlPr>
                                </m:sSubPr>
                                <m:e>
                                  <m:r>
                                    <a:rPr lang="en-GB" sz="1800" i="1">
                                      <a:latin typeface="Cambria Math" panose="02040503050406030204" pitchFamily="18" charset="0"/>
                                    </a:rPr>
                                    <m:t>𝐴</m:t>
                                  </m:r>
                                </m:e>
                                <m:sub>
                                  <m:r>
                                    <a:rPr lang="en-GB" sz="1800" i="1">
                                      <a:latin typeface="Cambria Math" panose="02040503050406030204" pitchFamily="18" charset="0"/>
                                    </a:rPr>
                                    <m:t>21</m:t>
                                  </m:r>
                                </m:sub>
                              </m:sSub>
                            </m:num>
                            <m:den>
                              <m:sSub>
                                <m:sSubPr>
                                  <m:ctrlPr>
                                    <a:rPr lang="en-GB" sz="1800" i="1">
                                      <a:latin typeface="Cambria Math" panose="02040503050406030204" pitchFamily="18" charset="0"/>
                                    </a:rPr>
                                  </m:ctrlPr>
                                </m:sSubPr>
                                <m:e>
                                  <m:r>
                                    <a:rPr lang="en-GB" sz="1800" i="1">
                                      <a:latin typeface="Cambria Math" panose="02040503050406030204" pitchFamily="18" charset="0"/>
                                    </a:rPr>
                                    <m:t>𝐵</m:t>
                                  </m:r>
                                </m:e>
                                <m:sub>
                                  <m:r>
                                    <a:rPr lang="en-GB" sz="1800" i="1">
                                      <a:latin typeface="Cambria Math" panose="02040503050406030204" pitchFamily="18" charset="0"/>
                                    </a:rPr>
                                    <m:t>21</m:t>
                                  </m:r>
                                </m:sub>
                              </m:sSub>
                            </m:den>
                          </m:f>
                        </m:num>
                        <m:den>
                          <m:f>
                            <m:fPr>
                              <m:ctrlPr>
                                <a:rPr lang="en-GB" sz="1800" i="1">
                                  <a:latin typeface="Cambria Math" panose="02040503050406030204" pitchFamily="18" charset="0"/>
                                  <a:ea typeface="Cambria Math" panose="02040503050406030204" pitchFamily="18" charset="0"/>
                                </a:rPr>
                              </m:ctrlPr>
                            </m:fPr>
                            <m:num>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𝐵</m:t>
                                  </m:r>
                                </m:e>
                                <m:sub>
                                  <m:r>
                                    <a:rPr lang="en-GB" sz="1800" i="1">
                                      <a:latin typeface="Cambria Math" panose="02040503050406030204" pitchFamily="18" charset="0"/>
                                      <a:ea typeface="Cambria Math" panose="02040503050406030204" pitchFamily="18" charset="0"/>
                                    </a:rPr>
                                    <m:t>12</m:t>
                                  </m:r>
                                </m:sub>
                              </m:sSub>
                            </m:num>
                            <m:den>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𝐵</m:t>
                                  </m:r>
                                </m:e>
                                <m:sub>
                                  <m:r>
                                    <a:rPr lang="en-GB" sz="1800" i="1">
                                      <a:latin typeface="Cambria Math" panose="02040503050406030204" pitchFamily="18" charset="0"/>
                                      <a:ea typeface="Cambria Math" panose="02040503050406030204" pitchFamily="18" charset="0"/>
                                    </a:rPr>
                                    <m:t>21</m:t>
                                  </m:r>
                                </m:sub>
                              </m:sSub>
                            </m:den>
                          </m:f>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𝑒</m:t>
                              </m:r>
                            </m:e>
                            <m:sup>
                              <m:r>
                                <a:rPr lang="en-GB" sz="1800" i="1">
                                  <a:latin typeface="Cambria Math" panose="02040503050406030204" pitchFamily="18" charset="0"/>
                                  <a:ea typeface="Cambria Math" panose="02040503050406030204" pitchFamily="18" charset="0"/>
                                </a:rPr>
                                <m:t>h</m:t>
                              </m:r>
                              <m:r>
                                <a:rPr lang="en-GB" sz="1800" i="1">
                                  <a:latin typeface="Cambria Math" panose="02040503050406030204" pitchFamily="18" charset="0"/>
                                  <a:ea typeface="Cambria Math" panose="02040503050406030204" pitchFamily="18" charset="0"/>
                                </a:rPr>
                                <m:t>𝜈</m:t>
                              </m:r>
                              <m:r>
                                <a:rPr lang="en-GB" sz="1800" i="1">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𝑘</m:t>
                                  </m:r>
                                </m:e>
                                <m:sub>
                                  <m:r>
                                    <a:rPr lang="en-GB" sz="1800" i="1">
                                      <a:latin typeface="Cambria Math" panose="02040503050406030204" pitchFamily="18" charset="0"/>
                                    </a:rPr>
                                    <m:t>𝐵</m:t>
                                  </m:r>
                                </m:sub>
                              </m:sSub>
                              <m:r>
                                <a:rPr lang="en-GB" sz="1800" i="1">
                                  <a:latin typeface="Cambria Math" panose="02040503050406030204" pitchFamily="18" charset="0"/>
                                  <a:ea typeface="Cambria Math" panose="02040503050406030204" pitchFamily="18" charset="0"/>
                                </a:rPr>
                                <m:t>𝑇</m:t>
                              </m:r>
                            </m:sup>
                          </m:sSup>
                          <m:r>
                            <a:rPr lang="en-GB" sz="1800" i="1">
                              <a:latin typeface="Cambria Math" panose="02040503050406030204" pitchFamily="18" charset="0"/>
                              <a:ea typeface="Cambria Math" panose="02040503050406030204" pitchFamily="18" charset="0"/>
                            </a:rPr>
                            <m:t>−1</m:t>
                          </m:r>
                        </m:den>
                      </m:f>
                    </m:oMath>
                  </m:oMathPara>
                </a14:m>
                <a:endParaRPr lang="en-US" sz="1800" dirty="0"/>
              </a:p>
            </p:txBody>
          </p:sp>
        </mc:Choice>
        <mc:Fallback xmlns="">
          <p:sp>
            <p:nvSpPr>
              <p:cNvPr id="19" name="Rectangle 18">
                <a:extLst>
                  <a:ext uri="{FF2B5EF4-FFF2-40B4-BE49-F238E27FC236}">
                    <a16:creationId xmlns:a16="http://schemas.microsoft.com/office/drawing/2014/main" id="{FC48F380-AA73-DA40-9258-B0BB43826C97}"/>
                  </a:ext>
                </a:extLst>
              </p:cNvPr>
              <p:cNvSpPr>
                <a:spLocks noRot="1" noChangeAspect="1" noMove="1" noResize="1" noEditPoints="1" noAdjustHandles="1" noChangeArrowheads="1" noChangeShapeType="1" noTextEdit="1"/>
              </p:cNvSpPr>
              <p:nvPr/>
            </p:nvSpPr>
            <p:spPr>
              <a:xfrm>
                <a:off x="925181" y="4028766"/>
                <a:ext cx="3364319" cy="110684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14FE80C-9385-B44D-A5CA-3D2F30BF6023}"/>
                  </a:ext>
                </a:extLst>
              </p:cNvPr>
              <p:cNvSpPr/>
              <p:nvPr/>
            </p:nvSpPr>
            <p:spPr>
              <a:xfrm>
                <a:off x="1297221" y="5462853"/>
                <a:ext cx="2480807" cy="6787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sz="1800" i="1" smtClean="0">
                              <a:latin typeface="Cambria Math" panose="02040503050406030204" pitchFamily="18" charset="0"/>
                              <a:ea typeface="Cambria Math" panose="02040503050406030204" pitchFamily="18" charset="0"/>
                            </a:rPr>
                          </m:ctrlPr>
                        </m:fPr>
                        <m:num>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𝑁</m:t>
                              </m:r>
                            </m:e>
                            <m:sub>
                              <m:r>
                                <a:rPr lang="en-GB" sz="1800" i="1">
                                  <a:latin typeface="Cambria Math" panose="02040503050406030204" pitchFamily="18" charset="0"/>
                                  <a:ea typeface="Cambria Math" panose="02040503050406030204" pitchFamily="18" charset="0"/>
                                </a:rPr>
                                <m:t>1</m:t>
                              </m:r>
                            </m:sub>
                          </m:sSub>
                        </m:num>
                        <m:den>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𝑁</m:t>
                              </m:r>
                            </m:e>
                            <m:sub>
                              <m:r>
                                <a:rPr lang="en-GB" sz="1800" i="1">
                                  <a:latin typeface="Cambria Math" panose="02040503050406030204" pitchFamily="18" charset="0"/>
                                  <a:ea typeface="Cambria Math" panose="02040503050406030204" pitchFamily="18" charset="0"/>
                                </a:rPr>
                                <m:t>2</m:t>
                              </m:r>
                            </m:sub>
                          </m:sSub>
                        </m:den>
                      </m:f>
                      <m:r>
                        <a:rPr lang="en-GB" sz="1800" b="0" i="1" smtClean="0">
                          <a:latin typeface="Cambria Math" panose="02040503050406030204" pitchFamily="18" charset="0"/>
                          <a:ea typeface="Cambria Math" panose="02040503050406030204" pitchFamily="18" charset="0"/>
                        </a:rPr>
                        <m:t>=</m:t>
                      </m:r>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𝑒</m:t>
                          </m:r>
                        </m:e>
                        <m:sup>
                          <m:f>
                            <m:fPr>
                              <m:ctrlPr>
                                <a:rPr lang="en-GB" sz="1800" b="0" i="1" smtClean="0">
                                  <a:latin typeface="Cambria Math" panose="02040503050406030204" pitchFamily="18" charset="0"/>
                                  <a:ea typeface="Cambria Math" panose="02040503050406030204" pitchFamily="18" charset="0"/>
                                </a:rPr>
                              </m:ctrlPr>
                            </m:fPr>
                            <m:num>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𝐸</m:t>
                                  </m:r>
                                </m:e>
                                <m:sub>
                                  <m:r>
                                    <a:rPr lang="en-GB" sz="1800" b="0" i="1" smtClean="0">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𝐸</m:t>
                                  </m:r>
                                </m:e>
                                <m:sub>
                                  <m:r>
                                    <a:rPr lang="en-GB" sz="1800" b="0" i="1" smtClean="0">
                                      <a:latin typeface="Cambria Math" panose="02040503050406030204" pitchFamily="18" charset="0"/>
                                      <a:ea typeface="Cambria Math" panose="02040503050406030204" pitchFamily="18" charset="0"/>
                                    </a:rPr>
                                    <m:t>1</m:t>
                                  </m:r>
                                </m:sub>
                              </m:sSub>
                            </m:num>
                            <m:den>
                              <m:sSub>
                                <m:sSubPr>
                                  <m:ctrlPr>
                                    <a:rPr lang="en-GB" sz="1800" i="1">
                                      <a:latin typeface="Cambria Math" panose="02040503050406030204" pitchFamily="18" charset="0"/>
                                    </a:rPr>
                                  </m:ctrlPr>
                                </m:sSubPr>
                                <m:e>
                                  <m:r>
                                    <a:rPr lang="en-GB" sz="1800" i="1">
                                      <a:latin typeface="Cambria Math" panose="02040503050406030204" pitchFamily="18" charset="0"/>
                                    </a:rPr>
                                    <m:t>𝑘</m:t>
                                  </m:r>
                                </m:e>
                                <m:sub>
                                  <m:r>
                                    <a:rPr lang="en-GB" sz="1800" i="1">
                                      <a:latin typeface="Cambria Math" panose="02040503050406030204" pitchFamily="18" charset="0"/>
                                    </a:rPr>
                                    <m:t>𝐵</m:t>
                                  </m:r>
                                </m:sub>
                              </m:sSub>
                              <m:r>
                                <a:rPr lang="en-GB" sz="1800" b="0" i="1" smtClean="0">
                                  <a:latin typeface="Cambria Math" panose="02040503050406030204" pitchFamily="18" charset="0"/>
                                  <a:ea typeface="Cambria Math" panose="02040503050406030204" pitchFamily="18" charset="0"/>
                                </a:rPr>
                                <m:t>𝑇</m:t>
                              </m:r>
                            </m:den>
                          </m:f>
                        </m:sup>
                      </m:sSup>
                      <m:r>
                        <a:rPr lang="en-GB" sz="1800" b="0" i="1" smtClean="0">
                          <a:latin typeface="Cambria Math" panose="02040503050406030204" pitchFamily="18" charset="0"/>
                          <a:ea typeface="Cambria Math" panose="02040503050406030204" pitchFamily="18" charset="0"/>
                        </a:rPr>
                        <m:t>=</m:t>
                      </m:r>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𝑒</m:t>
                          </m:r>
                        </m:e>
                        <m:sup>
                          <m:r>
                            <a:rPr lang="en-GB" sz="1800" i="1">
                              <a:latin typeface="Cambria Math" panose="02040503050406030204" pitchFamily="18" charset="0"/>
                              <a:ea typeface="Cambria Math" panose="02040503050406030204" pitchFamily="18" charset="0"/>
                            </a:rPr>
                            <m:t>h</m:t>
                          </m:r>
                          <m:r>
                            <a:rPr lang="en-GB" sz="1800" i="1">
                              <a:latin typeface="Cambria Math" panose="02040503050406030204" pitchFamily="18" charset="0"/>
                              <a:ea typeface="Cambria Math" panose="02040503050406030204" pitchFamily="18" charset="0"/>
                            </a:rPr>
                            <m:t>𝜈</m:t>
                          </m:r>
                          <m:r>
                            <a:rPr lang="en-GB" sz="1800" i="1">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𝑘</m:t>
                              </m:r>
                            </m:e>
                            <m:sub>
                              <m:r>
                                <a:rPr lang="en-GB" sz="1800" i="1">
                                  <a:latin typeface="Cambria Math" panose="02040503050406030204" pitchFamily="18" charset="0"/>
                                </a:rPr>
                                <m:t>𝐵</m:t>
                              </m:r>
                            </m:sub>
                          </m:sSub>
                          <m:r>
                            <a:rPr lang="en-GB" sz="1800" i="1">
                              <a:latin typeface="Cambria Math" panose="02040503050406030204" pitchFamily="18" charset="0"/>
                              <a:ea typeface="Cambria Math" panose="02040503050406030204" pitchFamily="18" charset="0"/>
                            </a:rPr>
                            <m:t>𝑇</m:t>
                          </m:r>
                        </m:sup>
                      </m:sSup>
                    </m:oMath>
                  </m:oMathPara>
                </a14:m>
                <a:endParaRPr lang="en-US" sz="1800" dirty="0"/>
              </a:p>
            </p:txBody>
          </p:sp>
        </mc:Choice>
        <mc:Fallback xmlns="">
          <p:sp>
            <p:nvSpPr>
              <p:cNvPr id="17" name="Rectangle 16">
                <a:extLst>
                  <a:ext uri="{FF2B5EF4-FFF2-40B4-BE49-F238E27FC236}">
                    <a16:creationId xmlns:a16="http://schemas.microsoft.com/office/drawing/2014/main" id="{D14FE80C-9385-B44D-A5CA-3D2F30BF6023}"/>
                  </a:ext>
                </a:extLst>
              </p:cNvPr>
              <p:cNvSpPr>
                <a:spLocks noRot="1" noChangeAspect="1" noMove="1" noResize="1" noEditPoints="1" noAdjustHandles="1" noChangeArrowheads="1" noChangeShapeType="1" noTextEdit="1"/>
              </p:cNvSpPr>
              <p:nvPr/>
            </p:nvSpPr>
            <p:spPr>
              <a:xfrm>
                <a:off x="1297221" y="5462853"/>
                <a:ext cx="2480807" cy="67871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3A0BAE4A-7CDC-7348-9F00-1E7C459905B8}"/>
                  </a:ext>
                </a:extLst>
              </p:cNvPr>
              <p:cNvSpPr/>
              <p:nvPr/>
            </p:nvSpPr>
            <p:spPr>
              <a:xfrm>
                <a:off x="5267311" y="1173095"/>
                <a:ext cx="3058851" cy="6516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ea typeface="Cambria Math" panose="02040503050406030204" pitchFamily="18" charset="0"/>
                        </a:rPr>
                        <m:t>𝜌</m:t>
                      </m:r>
                      <m:d>
                        <m:dPr>
                          <m:ctrlPr>
                            <a:rPr lang="en-GB" sz="1800" i="1">
                              <a:latin typeface="Cambria Math" panose="02040503050406030204" pitchFamily="18" charset="0"/>
                              <a:ea typeface="Cambria Math" panose="02040503050406030204" pitchFamily="18" charset="0"/>
                            </a:rPr>
                          </m:ctrlPr>
                        </m:dPr>
                        <m:e>
                          <m:r>
                            <a:rPr lang="en-GB" sz="1800" i="1">
                              <a:latin typeface="Cambria Math" panose="02040503050406030204" pitchFamily="18" charset="0"/>
                              <a:ea typeface="Cambria Math" panose="02040503050406030204" pitchFamily="18" charset="0"/>
                            </a:rPr>
                            <m:t>𝜐</m:t>
                          </m:r>
                        </m:e>
                      </m:d>
                      <m:r>
                        <a:rPr lang="en-GB" sz="1800" b="0" i="1" smtClean="0">
                          <a:latin typeface="Cambria Math" panose="02040503050406030204" pitchFamily="18" charset="0"/>
                          <a:ea typeface="Cambria Math" panose="02040503050406030204" pitchFamily="18" charset="0"/>
                        </a:rPr>
                        <m:t>=</m:t>
                      </m:r>
                      <m:f>
                        <m:fPr>
                          <m:ctrlPr>
                            <a:rPr lang="en-GB" sz="1800" i="1">
                              <a:latin typeface="Cambria Math" panose="02040503050406030204" pitchFamily="18" charset="0"/>
                              <a:ea typeface="Cambria Math" panose="02040503050406030204" pitchFamily="18" charset="0"/>
                            </a:rPr>
                          </m:ctrlPr>
                        </m:fPr>
                        <m:num>
                          <m:r>
                            <a:rPr lang="en-GB" sz="1800" i="1">
                              <a:latin typeface="Cambria Math" panose="02040503050406030204" pitchFamily="18" charset="0"/>
                              <a:ea typeface="Cambria Math" panose="02040503050406030204" pitchFamily="18" charset="0"/>
                            </a:rPr>
                            <m:t>8</m:t>
                          </m:r>
                          <m:r>
                            <a:rPr lang="en-GB" sz="1800" i="1">
                              <a:latin typeface="Cambria Math" panose="02040503050406030204" pitchFamily="18" charset="0"/>
                              <a:ea typeface="Cambria Math" panose="02040503050406030204" pitchFamily="18" charset="0"/>
                            </a:rPr>
                            <m:t>𝜋</m:t>
                          </m:r>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𝑛</m:t>
                              </m:r>
                            </m:e>
                            <m:sup>
                              <m:r>
                                <a:rPr lang="en-GB" sz="1800" i="1">
                                  <a:latin typeface="Cambria Math" panose="02040503050406030204" pitchFamily="18" charset="0"/>
                                  <a:ea typeface="Cambria Math" panose="02040503050406030204" pitchFamily="18" charset="0"/>
                                </a:rPr>
                                <m:t>3</m:t>
                              </m:r>
                            </m:sup>
                          </m:sSup>
                          <m:r>
                            <a:rPr lang="en-GB" sz="1800" i="1">
                              <a:latin typeface="Cambria Math" panose="02040503050406030204" pitchFamily="18" charset="0"/>
                              <a:ea typeface="Cambria Math" panose="02040503050406030204" pitchFamily="18" charset="0"/>
                            </a:rPr>
                            <m:t>h</m:t>
                          </m:r>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𝜐</m:t>
                              </m:r>
                            </m:e>
                            <m:sup>
                              <m:r>
                                <a:rPr lang="en-GB" sz="1800" i="1">
                                  <a:latin typeface="Cambria Math" panose="02040503050406030204" pitchFamily="18" charset="0"/>
                                  <a:ea typeface="Cambria Math" panose="02040503050406030204" pitchFamily="18" charset="0"/>
                                </a:rPr>
                                <m:t>3</m:t>
                              </m:r>
                            </m:sup>
                          </m:sSup>
                        </m:num>
                        <m:den>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𝑐</m:t>
                              </m:r>
                            </m:e>
                            <m:sup>
                              <m:r>
                                <a:rPr lang="en-GB" sz="1800" i="1">
                                  <a:latin typeface="Cambria Math" panose="02040503050406030204" pitchFamily="18" charset="0"/>
                                  <a:ea typeface="Cambria Math" panose="02040503050406030204" pitchFamily="18" charset="0"/>
                                </a:rPr>
                                <m:t>3</m:t>
                              </m:r>
                            </m:sup>
                          </m:sSup>
                        </m:den>
                      </m:f>
                      <m:f>
                        <m:fPr>
                          <m:ctrlPr>
                            <a:rPr lang="en-GB" sz="1800" b="0" i="1" smtClean="0">
                              <a:latin typeface="Cambria Math" panose="02040503050406030204" pitchFamily="18" charset="0"/>
                              <a:ea typeface="Cambria Math" panose="02040503050406030204" pitchFamily="18" charset="0"/>
                            </a:rPr>
                          </m:ctrlPr>
                        </m:fPr>
                        <m:num>
                          <m:r>
                            <a:rPr lang="en-GB" sz="1800" b="0" i="1" smtClean="0">
                              <a:latin typeface="Cambria Math" panose="02040503050406030204" pitchFamily="18" charset="0"/>
                              <a:ea typeface="Cambria Math" panose="02040503050406030204" pitchFamily="18" charset="0"/>
                            </a:rPr>
                            <m:t>1</m:t>
                          </m:r>
                        </m:num>
                        <m:den>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𝑒</m:t>
                              </m:r>
                            </m:e>
                            <m:sup>
                              <m:r>
                                <a:rPr lang="en-GB" sz="1800" b="0" i="1" smtClean="0">
                                  <a:latin typeface="Cambria Math" panose="02040503050406030204" pitchFamily="18" charset="0"/>
                                  <a:ea typeface="Cambria Math" panose="02040503050406030204" pitchFamily="18" charset="0"/>
                                </a:rPr>
                                <m:t>h</m:t>
                              </m:r>
                              <m:r>
                                <a:rPr lang="en-GB" sz="1800" b="0" i="1" smtClean="0">
                                  <a:latin typeface="Cambria Math" panose="02040503050406030204" pitchFamily="18" charset="0"/>
                                  <a:ea typeface="Cambria Math" panose="02040503050406030204" pitchFamily="18" charset="0"/>
                                </a:rPr>
                                <m:t>𝜈</m:t>
                              </m:r>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𝑘</m:t>
                                  </m:r>
                                </m:e>
                                <m:sub>
                                  <m:r>
                                    <a:rPr lang="en-GB" sz="1800" i="1">
                                      <a:latin typeface="Cambria Math" panose="02040503050406030204" pitchFamily="18" charset="0"/>
                                    </a:rPr>
                                    <m:t>𝐵</m:t>
                                  </m:r>
                                </m:sub>
                              </m:sSub>
                              <m:r>
                                <a:rPr lang="en-GB" sz="1800" b="0" i="1" smtClean="0">
                                  <a:latin typeface="Cambria Math" panose="02040503050406030204" pitchFamily="18" charset="0"/>
                                  <a:ea typeface="Cambria Math" panose="02040503050406030204" pitchFamily="18" charset="0"/>
                                </a:rPr>
                                <m:t>𝑇</m:t>
                              </m:r>
                            </m:sup>
                          </m:sSup>
                          <m:r>
                            <a:rPr lang="en-GB" sz="1800" b="0" i="1" smtClean="0">
                              <a:latin typeface="Cambria Math" panose="02040503050406030204" pitchFamily="18" charset="0"/>
                              <a:ea typeface="Cambria Math" panose="02040503050406030204" pitchFamily="18" charset="0"/>
                            </a:rPr>
                            <m:t>−1</m:t>
                          </m:r>
                        </m:den>
                      </m:f>
                    </m:oMath>
                  </m:oMathPara>
                </a14:m>
                <a:endParaRPr lang="en-US" sz="1800" dirty="0"/>
              </a:p>
            </p:txBody>
          </p:sp>
        </mc:Choice>
        <mc:Fallback xmlns="">
          <p:sp>
            <p:nvSpPr>
              <p:cNvPr id="27" name="Rectangle 26">
                <a:extLst>
                  <a:ext uri="{FF2B5EF4-FFF2-40B4-BE49-F238E27FC236}">
                    <a16:creationId xmlns:a16="http://schemas.microsoft.com/office/drawing/2014/main" id="{3A0BAE4A-7CDC-7348-9F00-1E7C459905B8}"/>
                  </a:ext>
                </a:extLst>
              </p:cNvPr>
              <p:cNvSpPr>
                <a:spLocks noRot="1" noChangeAspect="1" noMove="1" noResize="1" noEditPoints="1" noAdjustHandles="1" noChangeArrowheads="1" noChangeShapeType="1" noTextEdit="1"/>
              </p:cNvSpPr>
              <p:nvPr/>
            </p:nvSpPr>
            <p:spPr>
              <a:xfrm>
                <a:off x="5267311" y="1173095"/>
                <a:ext cx="3058851" cy="651653"/>
              </a:xfrm>
              <a:prstGeom prst="rect">
                <a:avLst/>
              </a:prstGeom>
              <a:blipFill>
                <a:blip r:embed="rId9"/>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2D68E1C7-52AF-2F4A-82B0-71471F10A50B}"/>
                  </a:ext>
                </a:extLst>
              </p:cNvPr>
              <p:cNvSpPr/>
              <p:nvPr/>
            </p:nvSpPr>
            <p:spPr>
              <a:xfrm>
                <a:off x="5909377" y="5030190"/>
                <a:ext cx="1774717" cy="6934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sz="1800" i="1" smtClean="0">
                              <a:latin typeface="Cambria Math" panose="02040503050406030204" pitchFamily="18" charset="0"/>
                              <a:ea typeface="Cambria Math" panose="02040503050406030204" pitchFamily="18" charset="0"/>
                            </a:rPr>
                          </m:ctrlPr>
                        </m:fPr>
                        <m:num>
                          <m:sSub>
                            <m:sSubPr>
                              <m:ctrlPr>
                                <a:rPr lang="en-GB" sz="1800" i="1">
                                  <a:latin typeface="Cambria Math" panose="02040503050406030204" pitchFamily="18" charset="0"/>
                                </a:rPr>
                              </m:ctrlPr>
                            </m:sSubPr>
                            <m:e>
                              <m:r>
                                <a:rPr lang="en-GB" sz="1800" i="1">
                                  <a:latin typeface="Cambria Math" panose="02040503050406030204" pitchFamily="18" charset="0"/>
                                </a:rPr>
                                <m:t>𝐴</m:t>
                              </m:r>
                            </m:e>
                            <m:sub>
                              <m:r>
                                <a:rPr lang="en-GB" sz="1800" i="1">
                                  <a:latin typeface="Cambria Math" panose="02040503050406030204" pitchFamily="18" charset="0"/>
                                </a:rPr>
                                <m:t>21</m:t>
                              </m:r>
                            </m:sub>
                          </m:sSub>
                        </m:num>
                        <m:den>
                          <m:sSub>
                            <m:sSubPr>
                              <m:ctrlPr>
                                <a:rPr lang="en-GB" sz="1800" i="1">
                                  <a:latin typeface="Cambria Math" panose="02040503050406030204" pitchFamily="18" charset="0"/>
                                </a:rPr>
                              </m:ctrlPr>
                            </m:sSubPr>
                            <m:e>
                              <m:r>
                                <a:rPr lang="en-GB" sz="1800" i="1">
                                  <a:latin typeface="Cambria Math" panose="02040503050406030204" pitchFamily="18" charset="0"/>
                                </a:rPr>
                                <m:t>𝐵</m:t>
                              </m:r>
                            </m:e>
                            <m:sub>
                              <m:r>
                                <a:rPr lang="en-GB" sz="1800" i="1">
                                  <a:latin typeface="Cambria Math" panose="02040503050406030204" pitchFamily="18" charset="0"/>
                                </a:rPr>
                                <m:t>21</m:t>
                              </m:r>
                            </m:sub>
                          </m:sSub>
                        </m:den>
                      </m:f>
                      <m:r>
                        <a:rPr lang="en-GB" sz="1800" b="0" i="1" smtClean="0">
                          <a:latin typeface="Cambria Math" panose="02040503050406030204" pitchFamily="18" charset="0"/>
                        </a:rPr>
                        <m:t>=</m:t>
                      </m:r>
                      <m:f>
                        <m:fPr>
                          <m:ctrlPr>
                            <a:rPr lang="en-GB" sz="1800" i="1">
                              <a:latin typeface="Cambria Math" panose="02040503050406030204" pitchFamily="18" charset="0"/>
                              <a:ea typeface="Cambria Math" panose="02040503050406030204" pitchFamily="18" charset="0"/>
                            </a:rPr>
                          </m:ctrlPr>
                        </m:fPr>
                        <m:num>
                          <m:r>
                            <a:rPr lang="en-GB" sz="1800" i="1">
                              <a:latin typeface="Cambria Math" panose="02040503050406030204" pitchFamily="18" charset="0"/>
                              <a:ea typeface="Cambria Math" panose="02040503050406030204" pitchFamily="18" charset="0"/>
                            </a:rPr>
                            <m:t>8</m:t>
                          </m:r>
                          <m:r>
                            <a:rPr lang="en-GB" sz="1800" i="1">
                              <a:latin typeface="Cambria Math" panose="02040503050406030204" pitchFamily="18" charset="0"/>
                              <a:ea typeface="Cambria Math" panose="02040503050406030204" pitchFamily="18" charset="0"/>
                            </a:rPr>
                            <m:t>𝜋</m:t>
                          </m:r>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𝑛</m:t>
                              </m:r>
                            </m:e>
                            <m:sup>
                              <m:r>
                                <a:rPr lang="en-GB" sz="1800" i="1">
                                  <a:latin typeface="Cambria Math" panose="02040503050406030204" pitchFamily="18" charset="0"/>
                                  <a:ea typeface="Cambria Math" panose="02040503050406030204" pitchFamily="18" charset="0"/>
                                </a:rPr>
                                <m:t>3</m:t>
                              </m:r>
                            </m:sup>
                          </m:sSup>
                          <m:r>
                            <a:rPr lang="en-GB" sz="1800" i="1">
                              <a:latin typeface="Cambria Math" panose="02040503050406030204" pitchFamily="18" charset="0"/>
                              <a:ea typeface="Cambria Math" panose="02040503050406030204" pitchFamily="18" charset="0"/>
                            </a:rPr>
                            <m:t>h</m:t>
                          </m:r>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𝜐</m:t>
                              </m:r>
                            </m:e>
                            <m:sup>
                              <m:r>
                                <a:rPr lang="en-GB" sz="1800" i="1">
                                  <a:latin typeface="Cambria Math" panose="02040503050406030204" pitchFamily="18" charset="0"/>
                                  <a:ea typeface="Cambria Math" panose="02040503050406030204" pitchFamily="18" charset="0"/>
                                </a:rPr>
                                <m:t>3</m:t>
                              </m:r>
                            </m:sup>
                          </m:sSup>
                        </m:num>
                        <m:den>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𝑐</m:t>
                              </m:r>
                            </m:e>
                            <m:sup>
                              <m:r>
                                <a:rPr lang="en-GB" sz="1800" i="1">
                                  <a:latin typeface="Cambria Math" panose="02040503050406030204" pitchFamily="18" charset="0"/>
                                  <a:ea typeface="Cambria Math" panose="02040503050406030204" pitchFamily="18" charset="0"/>
                                </a:rPr>
                                <m:t>3</m:t>
                              </m:r>
                            </m:sup>
                          </m:sSup>
                        </m:den>
                      </m:f>
                    </m:oMath>
                  </m:oMathPara>
                </a14:m>
                <a:endParaRPr lang="en-US" sz="1800" dirty="0"/>
              </a:p>
            </p:txBody>
          </p:sp>
        </mc:Choice>
        <mc:Fallback xmlns="">
          <p:sp>
            <p:nvSpPr>
              <p:cNvPr id="28" name="Rectangle 27">
                <a:extLst>
                  <a:ext uri="{FF2B5EF4-FFF2-40B4-BE49-F238E27FC236}">
                    <a16:creationId xmlns:a16="http://schemas.microsoft.com/office/drawing/2014/main" id="{2D68E1C7-52AF-2F4A-82B0-71471F10A50B}"/>
                  </a:ext>
                </a:extLst>
              </p:cNvPr>
              <p:cNvSpPr>
                <a:spLocks noRot="1" noChangeAspect="1" noMove="1" noResize="1" noEditPoints="1" noAdjustHandles="1" noChangeArrowheads="1" noChangeShapeType="1" noTextEdit="1"/>
              </p:cNvSpPr>
              <p:nvPr/>
            </p:nvSpPr>
            <p:spPr>
              <a:xfrm>
                <a:off x="5909377" y="5030190"/>
                <a:ext cx="1774717" cy="693460"/>
              </a:xfrm>
              <a:prstGeom prst="rect">
                <a:avLst/>
              </a:prstGeom>
              <a:blipFill>
                <a:blip r:embed="rId10"/>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9F96563-9065-2348-B1F7-FD361288E27A}"/>
              </a:ext>
            </a:extLst>
          </p:cNvPr>
          <p:cNvSpPr txBox="1"/>
          <p:nvPr/>
        </p:nvSpPr>
        <p:spPr>
          <a:xfrm>
            <a:off x="4214062" y="4398853"/>
            <a:ext cx="453970" cy="369332"/>
          </a:xfrm>
          <a:prstGeom prst="rect">
            <a:avLst/>
          </a:prstGeom>
          <a:noFill/>
        </p:spPr>
        <p:txBody>
          <a:bodyPr wrap="none" rtlCol="0">
            <a:spAutoFit/>
          </a:bodyPr>
          <a:lstStyle/>
          <a:p>
            <a:r>
              <a:rPr lang="en-US" sz="1800" dirty="0"/>
              <a:t>(1)</a:t>
            </a:r>
          </a:p>
        </p:txBody>
      </p:sp>
      <p:sp>
        <p:nvSpPr>
          <p:cNvPr id="30" name="TextBox 29">
            <a:extLst>
              <a:ext uri="{FF2B5EF4-FFF2-40B4-BE49-F238E27FC236}">
                <a16:creationId xmlns:a16="http://schemas.microsoft.com/office/drawing/2014/main" id="{7B83195D-4F48-3A4A-BDA1-2A77199D9336}"/>
              </a:ext>
            </a:extLst>
          </p:cNvPr>
          <p:cNvSpPr txBox="1"/>
          <p:nvPr/>
        </p:nvSpPr>
        <p:spPr>
          <a:xfrm>
            <a:off x="8362520" y="1320114"/>
            <a:ext cx="453970" cy="369332"/>
          </a:xfrm>
          <a:prstGeom prst="rect">
            <a:avLst/>
          </a:prstGeom>
          <a:noFill/>
        </p:spPr>
        <p:txBody>
          <a:bodyPr wrap="none" rtlCol="0">
            <a:spAutoFit/>
          </a:bodyPr>
          <a:lstStyle/>
          <a:p>
            <a:r>
              <a:rPr lang="en-US" sz="1800" dirty="0"/>
              <a:t>(2)</a:t>
            </a:r>
          </a:p>
        </p:txBody>
      </p:sp>
      <p:sp>
        <p:nvSpPr>
          <p:cNvPr id="31" name="TextBox 30">
            <a:extLst>
              <a:ext uri="{FF2B5EF4-FFF2-40B4-BE49-F238E27FC236}">
                <a16:creationId xmlns:a16="http://schemas.microsoft.com/office/drawing/2014/main" id="{FF972F4F-1528-474F-B94A-74CE7B774F7A}"/>
              </a:ext>
            </a:extLst>
          </p:cNvPr>
          <p:cNvSpPr txBox="1"/>
          <p:nvPr/>
        </p:nvSpPr>
        <p:spPr>
          <a:xfrm>
            <a:off x="5358057" y="2073427"/>
            <a:ext cx="3657600" cy="369332"/>
          </a:xfrm>
          <a:prstGeom prst="rect">
            <a:avLst/>
          </a:prstGeom>
          <a:noFill/>
        </p:spPr>
        <p:txBody>
          <a:bodyPr wrap="square" rtlCol="0">
            <a:spAutoFit/>
          </a:bodyPr>
          <a:lstStyle/>
          <a:p>
            <a:r>
              <a:rPr lang="en-US" sz="1800" dirty="0"/>
              <a:t>Comparing (1) and (2), we obtain</a:t>
            </a:r>
          </a:p>
        </p:txBody>
      </p:sp>
      <p:sp>
        <p:nvSpPr>
          <p:cNvPr id="3" name="TextBox 2">
            <a:extLst>
              <a:ext uri="{FF2B5EF4-FFF2-40B4-BE49-F238E27FC236}">
                <a16:creationId xmlns:a16="http://schemas.microsoft.com/office/drawing/2014/main" id="{9D0A5240-5A26-AB45-A579-50AE6925C036}"/>
              </a:ext>
            </a:extLst>
          </p:cNvPr>
          <p:cNvSpPr txBox="1"/>
          <p:nvPr/>
        </p:nvSpPr>
        <p:spPr>
          <a:xfrm>
            <a:off x="5086597" y="3346601"/>
            <a:ext cx="3785941" cy="1200329"/>
          </a:xfrm>
          <a:prstGeom prst="rect">
            <a:avLst/>
          </a:prstGeom>
          <a:noFill/>
        </p:spPr>
        <p:txBody>
          <a:bodyPr wrap="square" rtlCol="0">
            <a:spAutoFit/>
          </a:bodyPr>
          <a:lstStyle/>
          <a:p>
            <a:r>
              <a:rPr lang="en-US" sz="1800" dirty="0">
                <a:solidFill>
                  <a:srgbClr val="0432FF"/>
                </a:solidFill>
              </a:rPr>
              <a:t>Einstein coefficients of absorption and stimulated emission are identical. Absorption is the reverse process of stimulated emission.</a:t>
            </a:r>
          </a:p>
        </p:txBody>
      </p:sp>
    </p:spTree>
    <p:extLst>
      <p:ext uri="{BB962C8B-B14F-4D97-AF65-F5344CB8AC3E}">
        <p14:creationId xmlns:p14="http://schemas.microsoft.com/office/powerpoint/2010/main" val="318392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584775"/>
          </a:xfrm>
          <a:prstGeom prst="rect">
            <a:avLst/>
          </a:prstGeom>
          <a:noFill/>
        </p:spPr>
        <p:txBody>
          <a:bodyPr wrap="square" rtlCol="0">
            <a:spAutoFit/>
          </a:bodyPr>
          <a:lstStyle/>
          <a:p>
            <a:pPr algn="ctr"/>
            <a:r>
              <a:rPr lang="en-US" sz="3200" dirty="0">
                <a:solidFill>
                  <a:schemeClr val="tx1">
                    <a:lumMod val="75000"/>
                    <a:lumOff val="25000"/>
                  </a:schemeClr>
                </a:solidFill>
                <a:latin typeface="Baskerville"/>
                <a:cs typeface="Baskerville"/>
              </a:rPr>
              <a:t>Spontaneous Emission vs Stimulated Emission</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7388E463-D440-124B-A385-F69B85539A57}"/>
              </a:ext>
            </a:extLst>
          </p:cNvPr>
          <p:cNvSpPr txBox="1"/>
          <p:nvPr/>
        </p:nvSpPr>
        <p:spPr>
          <a:xfrm>
            <a:off x="676909" y="1124385"/>
            <a:ext cx="3657600" cy="646331"/>
          </a:xfrm>
          <a:prstGeom prst="rect">
            <a:avLst/>
          </a:prstGeom>
          <a:noFill/>
        </p:spPr>
        <p:txBody>
          <a:bodyPr wrap="square" rtlCol="0">
            <a:spAutoFit/>
          </a:bodyPr>
          <a:lstStyle/>
          <a:p>
            <a:r>
              <a:rPr lang="en-US" sz="1800" dirty="0"/>
              <a:t>Ratio between spontaneous emission and stimulated emission</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A8438CA-19F6-DB4C-9BF1-FF05A8D3D1EF}"/>
                  </a:ext>
                </a:extLst>
              </p:cNvPr>
              <p:cNvSpPr/>
              <p:nvPr/>
            </p:nvSpPr>
            <p:spPr>
              <a:xfrm>
                <a:off x="676909" y="2037343"/>
                <a:ext cx="2943242" cy="6596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𝑅</m:t>
                      </m:r>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sSub>
                            <m:sSubPr>
                              <m:ctrlPr>
                                <a:rPr lang="en-GB" sz="1800" i="1">
                                  <a:latin typeface="Cambria Math" panose="02040503050406030204" pitchFamily="18" charset="0"/>
                                </a:rPr>
                              </m:ctrlPr>
                            </m:sSubPr>
                            <m:e>
                              <m:r>
                                <a:rPr lang="en-GB" sz="1800" i="1">
                                  <a:latin typeface="Cambria Math" panose="02040503050406030204" pitchFamily="18" charset="0"/>
                                </a:rPr>
                                <m:t>𝐴</m:t>
                              </m:r>
                            </m:e>
                            <m:sub>
                              <m:r>
                                <a:rPr lang="en-GB" sz="1800" i="1">
                                  <a:latin typeface="Cambria Math" panose="02040503050406030204" pitchFamily="18" charset="0"/>
                                </a:rPr>
                                <m:t>21</m:t>
                              </m:r>
                            </m:sub>
                          </m:sSub>
                        </m:num>
                        <m:den>
                          <m:sSub>
                            <m:sSubPr>
                              <m:ctrlPr>
                                <a:rPr lang="en-GB" sz="1800" i="1">
                                  <a:latin typeface="Cambria Math" panose="02040503050406030204" pitchFamily="18" charset="0"/>
                                </a:rPr>
                              </m:ctrlPr>
                            </m:sSubPr>
                            <m:e>
                              <m:r>
                                <a:rPr lang="en-GB" sz="1800" i="1">
                                  <a:latin typeface="Cambria Math" panose="02040503050406030204" pitchFamily="18" charset="0"/>
                                </a:rPr>
                                <m:t>𝐵</m:t>
                              </m:r>
                            </m:e>
                            <m:sub>
                              <m:r>
                                <a:rPr lang="en-GB" sz="1800" i="1">
                                  <a:latin typeface="Cambria Math" panose="02040503050406030204" pitchFamily="18" charset="0"/>
                                </a:rPr>
                                <m:t>21</m:t>
                              </m:r>
                            </m:sub>
                          </m:sSub>
                          <m:r>
                            <a:rPr lang="en-GB" sz="1800" i="1">
                              <a:latin typeface="Cambria Math" panose="02040503050406030204" pitchFamily="18" charset="0"/>
                              <a:ea typeface="Cambria Math" panose="02040503050406030204" pitchFamily="18" charset="0"/>
                            </a:rPr>
                            <m:t>𝜌</m:t>
                          </m:r>
                          <m:d>
                            <m:dPr>
                              <m:ctrlPr>
                                <a:rPr lang="en-GB" sz="1800" i="1">
                                  <a:latin typeface="Cambria Math" panose="02040503050406030204" pitchFamily="18" charset="0"/>
                                  <a:ea typeface="Cambria Math" panose="02040503050406030204" pitchFamily="18" charset="0"/>
                                </a:rPr>
                              </m:ctrlPr>
                            </m:dPr>
                            <m:e>
                              <m:r>
                                <a:rPr lang="en-GB" sz="1800" i="1">
                                  <a:latin typeface="Cambria Math" panose="02040503050406030204" pitchFamily="18" charset="0"/>
                                  <a:ea typeface="Cambria Math" panose="02040503050406030204" pitchFamily="18" charset="0"/>
                                </a:rPr>
                                <m:t>𝜐</m:t>
                              </m:r>
                            </m:e>
                          </m:d>
                        </m:den>
                      </m:f>
                      <m:r>
                        <a:rPr lang="en-GB" sz="1800" b="0" i="1" smtClean="0">
                          <a:latin typeface="Cambria Math" panose="02040503050406030204" pitchFamily="18" charset="0"/>
                        </a:rPr>
                        <m:t>=</m:t>
                      </m:r>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𝑒</m:t>
                          </m:r>
                        </m:e>
                        <m:sup>
                          <m:r>
                            <a:rPr lang="en-GB" sz="1800" i="1">
                              <a:latin typeface="Cambria Math" panose="02040503050406030204" pitchFamily="18" charset="0"/>
                              <a:ea typeface="Cambria Math" panose="02040503050406030204" pitchFamily="18" charset="0"/>
                            </a:rPr>
                            <m:t>h</m:t>
                          </m:r>
                          <m:r>
                            <a:rPr lang="en-GB" sz="1800" i="1">
                              <a:latin typeface="Cambria Math" panose="02040503050406030204" pitchFamily="18" charset="0"/>
                              <a:ea typeface="Cambria Math" panose="02040503050406030204" pitchFamily="18" charset="0"/>
                            </a:rPr>
                            <m:t>𝜈</m:t>
                          </m:r>
                          <m:r>
                            <a:rPr lang="en-GB" sz="1800" i="1">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𝑘</m:t>
                              </m:r>
                            </m:e>
                            <m:sub>
                              <m:r>
                                <a:rPr lang="en-GB" sz="1800" i="1">
                                  <a:latin typeface="Cambria Math" panose="02040503050406030204" pitchFamily="18" charset="0"/>
                                </a:rPr>
                                <m:t>𝐵</m:t>
                              </m:r>
                            </m:sub>
                          </m:sSub>
                          <m:r>
                            <a:rPr lang="en-GB" sz="1800" i="1">
                              <a:latin typeface="Cambria Math" panose="02040503050406030204" pitchFamily="18" charset="0"/>
                              <a:ea typeface="Cambria Math" panose="02040503050406030204" pitchFamily="18" charset="0"/>
                            </a:rPr>
                            <m:t>𝑇</m:t>
                          </m:r>
                        </m:sup>
                      </m:sSup>
                      <m:r>
                        <a:rPr lang="en-GB" sz="1800" i="1">
                          <a:latin typeface="Cambria Math" panose="02040503050406030204" pitchFamily="18" charset="0"/>
                          <a:ea typeface="Cambria Math" panose="02040503050406030204" pitchFamily="18" charset="0"/>
                        </a:rPr>
                        <m:t>−</m:t>
                      </m:r>
                      <m:r>
                        <a:rPr lang="en-GB" sz="1800" b="0" i="0" smtClean="0">
                          <a:latin typeface="Cambria Math" panose="02040503050406030204" pitchFamily="18" charset="0"/>
                          <a:ea typeface="Cambria Math" panose="02040503050406030204" pitchFamily="18" charset="0"/>
                        </a:rPr>
                        <m:t>1</m:t>
                      </m:r>
                    </m:oMath>
                  </m:oMathPara>
                </a14:m>
                <a:endParaRPr lang="en-US" sz="1800" dirty="0"/>
              </a:p>
            </p:txBody>
          </p:sp>
        </mc:Choice>
        <mc:Fallback xmlns="">
          <p:sp>
            <p:nvSpPr>
              <p:cNvPr id="24" name="Rectangle 23">
                <a:extLst>
                  <a:ext uri="{FF2B5EF4-FFF2-40B4-BE49-F238E27FC236}">
                    <a16:creationId xmlns:a16="http://schemas.microsoft.com/office/drawing/2014/main" id="{1A8438CA-19F6-DB4C-9BF1-FF05A8D3D1EF}"/>
                  </a:ext>
                </a:extLst>
              </p:cNvPr>
              <p:cNvSpPr>
                <a:spLocks noRot="1" noChangeAspect="1" noMove="1" noResize="1" noEditPoints="1" noAdjustHandles="1" noChangeArrowheads="1" noChangeShapeType="1" noTextEdit="1"/>
              </p:cNvSpPr>
              <p:nvPr/>
            </p:nvSpPr>
            <p:spPr>
              <a:xfrm>
                <a:off x="676909" y="2037343"/>
                <a:ext cx="2943242" cy="659604"/>
              </a:xfrm>
              <a:prstGeom prst="rect">
                <a:avLst/>
              </a:prstGeom>
              <a:blipFill>
                <a:blip r:embed="rId3"/>
                <a:stretch>
                  <a:fillRect b="-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2B61B75-C564-E245-86C8-49A88EEF4459}"/>
                  </a:ext>
                </a:extLst>
              </p:cNvPr>
              <p:cNvSpPr txBox="1"/>
              <p:nvPr/>
            </p:nvSpPr>
            <p:spPr>
              <a:xfrm>
                <a:off x="398496" y="3078052"/>
                <a:ext cx="34111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1800" b="0" i="0" smtClean="0">
                          <a:latin typeface="Cambria Math" panose="02040503050406030204" pitchFamily="18" charset="0"/>
                          <a:ea typeface="Cambria Math" panose="02040503050406030204" pitchFamily="18" charset="0"/>
                        </a:rPr>
                        <m:t>Example</m:t>
                      </m:r>
                      <m:r>
                        <a:rPr lang="en-GB" sz="1800" b="0" i="0" smtClean="0">
                          <a:latin typeface="Cambria Math" panose="02040503050406030204" pitchFamily="18" charset="0"/>
                          <a:ea typeface="Cambria Math" panose="02040503050406030204" pitchFamily="18" charset="0"/>
                        </a:rPr>
                        <m:t>: </m:t>
                      </m:r>
                      <m:r>
                        <m:rPr>
                          <m:sty m:val="p"/>
                        </m:rPr>
                        <a:rPr lang="en-GB" sz="1800" b="0" i="0" smtClean="0">
                          <a:latin typeface="Cambria Math" panose="02040503050406030204" pitchFamily="18" charset="0"/>
                          <a:ea typeface="Cambria Math" panose="02040503050406030204" pitchFamily="18" charset="0"/>
                        </a:rPr>
                        <m:t>λ</m:t>
                      </m:r>
                      <m:r>
                        <a:rPr lang="en-GB" sz="1800" b="0" i="0" smtClean="0">
                          <a:latin typeface="Cambria Math" panose="02040503050406030204" pitchFamily="18" charset="0"/>
                          <a:ea typeface="Cambria Math" panose="02040503050406030204" pitchFamily="18" charset="0"/>
                        </a:rPr>
                        <m:t>=500 </m:t>
                      </m:r>
                      <m:r>
                        <m:rPr>
                          <m:sty m:val="p"/>
                        </m:rPr>
                        <a:rPr lang="en-GB" sz="1800" b="0" i="0" smtClean="0">
                          <a:latin typeface="Cambria Math" panose="02040503050406030204" pitchFamily="18" charset="0"/>
                          <a:ea typeface="Cambria Math" panose="02040503050406030204" pitchFamily="18" charset="0"/>
                        </a:rPr>
                        <m:t>nm</m:t>
                      </m:r>
                      <m:r>
                        <a:rPr lang="en-GB" sz="1800" b="0" i="0" smtClean="0">
                          <a:latin typeface="Cambria Math" panose="02040503050406030204" pitchFamily="18" charset="0"/>
                          <a:ea typeface="Cambria Math" panose="02040503050406030204" pitchFamily="18" charset="0"/>
                        </a:rPr>
                        <m:t>, </m:t>
                      </m:r>
                      <m:r>
                        <m:rPr>
                          <m:sty m:val="p"/>
                        </m:rPr>
                        <a:rPr lang="en-GB" sz="1800" b="0" i="0" smtClean="0">
                          <a:latin typeface="Cambria Math" panose="02040503050406030204" pitchFamily="18" charset="0"/>
                          <a:ea typeface="Cambria Math" panose="02040503050406030204" pitchFamily="18" charset="0"/>
                        </a:rPr>
                        <m:t>T</m:t>
                      </m:r>
                      <m:r>
                        <a:rPr lang="en-GB" sz="1800" b="0" i="0" smtClean="0">
                          <a:latin typeface="Cambria Math" panose="02040503050406030204" pitchFamily="18" charset="0"/>
                          <a:ea typeface="Cambria Math" panose="02040503050406030204" pitchFamily="18" charset="0"/>
                        </a:rPr>
                        <m:t>=1000</m:t>
                      </m:r>
                      <m:r>
                        <m:rPr>
                          <m:sty m:val="p"/>
                        </m:rPr>
                        <a:rPr lang="en-GB" sz="1800" b="0" i="0" smtClean="0">
                          <a:latin typeface="Cambria Math" panose="02040503050406030204" pitchFamily="18" charset="0"/>
                          <a:ea typeface="Cambria Math" panose="02040503050406030204" pitchFamily="18" charset="0"/>
                        </a:rPr>
                        <m:t>K</m:t>
                      </m:r>
                    </m:oMath>
                  </m:oMathPara>
                </a14:m>
                <a:endParaRPr lang="en-US" sz="1800" dirty="0"/>
              </a:p>
            </p:txBody>
          </p:sp>
        </mc:Choice>
        <mc:Fallback xmlns="">
          <p:sp>
            <p:nvSpPr>
              <p:cNvPr id="22" name="TextBox 21">
                <a:extLst>
                  <a:ext uri="{FF2B5EF4-FFF2-40B4-BE49-F238E27FC236}">
                    <a16:creationId xmlns:a16="http://schemas.microsoft.com/office/drawing/2014/main" id="{02B61B75-C564-E245-86C8-49A88EEF4459}"/>
                  </a:ext>
                </a:extLst>
              </p:cNvPr>
              <p:cNvSpPr txBox="1">
                <a:spLocks noRot="1" noChangeAspect="1" noMove="1" noResize="1" noEditPoints="1" noAdjustHandles="1" noChangeArrowheads="1" noChangeShapeType="1" noTextEdit="1"/>
              </p:cNvSpPr>
              <p:nvPr/>
            </p:nvSpPr>
            <p:spPr>
              <a:xfrm>
                <a:off x="398496" y="3078052"/>
                <a:ext cx="3411190" cy="276999"/>
              </a:xfrm>
              <a:prstGeom prst="rect">
                <a:avLst/>
              </a:prstGeom>
              <a:blipFill>
                <a:blip r:embed="rId4"/>
                <a:stretch>
                  <a:fillRect l="-2230" t="-9091" r="-1115"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FA34576-6768-2C4D-A0BE-6C97A3D8AD91}"/>
                  </a:ext>
                </a:extLst>
              </p:cNvPr>
              <p:cNvSpPr/>
              <p:nvPr/>
            </p:nvSpPr>
            <p:spPr>
              <a:xfrm>
                <a:off x="315369" y="3647630"/>
                <a:ext cx="4961423" cy="6481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ea typeface="Cambria Math" panose="02040503050406030204" pitchFamily="18" charset="0"/>
                        </a:rPr>
                        <m:t>h</m:t>
                      </m:r>
                      <m:r>
                        <a:rPr lang="en-GB" sz="1800" i="1" smtClean="0">
                          <a:latin typeface="Cambria Math" panose="02040503050406030204" pitchFamily="18" charset="0"/>
                          <a:ea typeface="Cambria Math" panose="02040503050406030204" pitchFamily="18" charset="0"/>
                        </a:rPr>
                        <m:t>𝜈</m:t>
                      </m:r>
                      <m:r>
                        <a:rPr lang="en-GB" sz="1800" b="0" i="1" smtClean="0">
                          <a:latin typeface="Cambria Math" panose="02040503050406030204" pitchFamily="18" charset="0"/>
                          <a:ea typeface="Cambria Math" panose="02040503050406030204" pitchFamily="18" charset="0"/>
                        </a:rPr>
                        <m:t>=6.626×</m:t>
                      </m:r>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10</m:t>
                          </m:r>
                        </m:e>
                        <m:sup>
                          <m:r>
                            <a:rPr lang="en-GB" sz="1800" b="0" i="1" smtClean="0">
                              <a:latin typeface="Cambria Math" panose="02040503050406030204" pitchFamily="18" charset="0"/>
                              <a:ea typeface="Cambria Math" panose="02040503050406030204" pitchFamily="18" charset="0"/>
                            </a:rPr>
                            <m:t>−34</m:t>
                          </m:r>
                        </m:sup>
                      </m:sSup>
                      <m:r>
                        <a:rPr lang="en-GB" sz="1800" b="0" i="1" smtClean="0">
                          <a:latin typeface="Cambria Math" panose="02040503050406030204" pitchFamily="18" charset="0"/>
                          <a:ea typeface="Cambria Math" panose="02040503050406030204" pitchFamily="18" charset="0"/>
                        </a:rPr>
                        <m:t>×</m:t>
                      </m:r>
                      <m:f>
                        <m:fPr>
                          <m:ctrlPr>
                            <a:rPr lang="en-GB" sz="1800" b="0" i="1" smtClean="0">
                              <a:latin typeface="Cambria Math" panose="02040503050406030204" pitchFamily="18" charset="0"/>
                              <a:ea typeface="Cambria Math" panose="02040503050406030204" pitchFamily="18" charset="0"/>
                            </a:rPr>
                          </m:ctrlPr>
                        </m:fPr>
                        <m:num>
                          <m:r>
                            <a:rPr lang="en-GB" sz="1800" b="0" i="1" smtClean="0">
                              <a:latin typeface="Cambria Math" panose="02040503050406030204" pitchFamily="18" charset="0"/>
                              <a:ea typeface="Cambria Math" panose="02040503050406030204" pitchFamily="18" charset="0"/>
                            </a:rPr>
                            <m:t>3×</m:t>
                          </m:r>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10</m:t>
                              </m:r>
                            </m:e>
                            <m:sup>
                              <m:r>
                                <a:rPr lang="en-GB" sz="1800" b="0" i="1" smtClean="0">
                                  <a:latin typeface="Cambria Math" panose="02040503050406030204" pitchFamily="18" charset="0"/>
                                  <a:ea typeface="Cambria Math" panose="02040503050406030204" pitchFamily="18" charset="0"/>
                                </a:rPr>
                                <m:t>8</m:t>
                              </m:r>
                            </m:sup>
                          </m:sSup>
                        </m:num>
                        <m:den>
                          <m:r>
                            <a:rPr lang="en-GB" sz="1800" b="0" i="1" smtClean="0">
                              <a:latin typeface="Cambria Math" panose="02040503050406030204" pitchFamily="18" charset="0"/>
                              <a:ea typeface="Cambria Math" panose="02040503050406030204" pitchFamily="18" charset="0"/>
                            </a:rPr>
                            <m:t>500×</m:t>
                          </m:r>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10</m:t>
                              </m:r>
                            </m:e>
                            <m:sup>
                              <m:r>
                                <a:rPr lang="en-GB" sz="1800" b="0" i="1" smtClean="0">
                                  <a:latin typeface="Cambria Math" panose="02040503050406030204" pitchFamily="18" charset="0"/>
                                  <a:ea typeface="Cambria Math" panose="02040503050406030204" pitchFamily="18" charset="0"/>
                                </a:rPr>
                                <m:t>−9</m:t>
                              </m:r>
                            </m:sup>
                          </m:sSup>
                        </m:den>
                      </m:f>
                      <m:r>
                        <a:rPr lang="en-GB" sz="1800" b="0" i="1" smtClean="0">
                          <a:latin typeface="Cambria Math" panose="02040503050406030204" pitchFamily="18" charset="0"/>
                          <a:ea typeface="Cambria Math" panose="02040503050406030204" pitchFamily="18" charset="0"/>
                        </a:rPr>
                        <m:t>=3.97×</m:t>
                      </m:r>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10</m:t>
                          </m:r>
                        </m:e>
                        <m:sup>
                          <m:r>
                            <a:rPr lang="en-GB" sz="1800" b="0" i="1" smtClean="0">
                              <a:latin typeface="Cambria Math" panose="02040503050406030204" pitchFamily="18" charset="0"/>
                              <a:ea typeface="Cambria Math" panose="02040503050406030204" pitchFamily="18" charset="0"/>
                            </a:rPr>
                            <m:t>−19</m:t>
                          </m:r>
                        </m:sup>
                      </m:sSup>
                      <m:r>
                        <a:rPr lang="en-GB" sz="1800" b="0" i="1" smtClean="0">
                          <a:latin typeface="Cambria Math" panose="02040503050406030204" pitchFamily="18" charset="0"/>
                          <a:ea typeface="Cambria Math" panose="02040503050406030204" pitchFamily="18" charset="0"/>
                        </a:rPr>
                        <m:t> </m:t>
                      </m:r>
                      <m:r>
                        <a:rPr lang="en-GB" sz="1800" b="0" i="1" smtClean="0">
                          <a:latin typeface="Cambria Math" panose="02040503050406030204" pitchFamily="18" charset="0"/>
                          <a:ea typeface="Cambria Math" panose="02040503050406030204" pitchFamily="18" charset="0"/>
                        </a:rPr>
                        <m:t>𝐽</m:t>
                      </m:r>
                    </m:oMath>
                  </m:oMathPara>
                </a14:m>
                <a:endParaRPr lang="en-US" sz="1800" dirty="0"/>
              </a:p>
            </p:txBody>
          </p:sp>
        </mc:Choice>
        <mc:Fallback xmlns="">
          <p:sp>
            <p:nvSpPr>
              <p:cNvPr id="25" name="Rectangle 24">
                <a:extLst>
                  <a:ext uri="{FF2B5EF4-FFF2-40B4-BE49-F238E27FC236}">
                    <a16:creationId xmlns:a16="http://schemas.microsoft.com/office/drawing/2014/main" id="{2FA34576-6768-2C4D-A0BE-6C97A3D8AD91}"/>
                  </a:ext>
                </a:extLst>
              </p:cNvPr>
              <p:cNvSpPr>
                <a:spLocks noRot="1" noChangeAspect="1" noMove="1" noResize="1" noEditPoints="1" noAdjustHandles="1" noChangeArrowheads="1" noChangeShapeType="1" noTextEdit="1"/>
              </p:cNvSpPr>
              <p:nvPr/>
            </p:nvSpPr>
            <p:spPr>
              <a:xfrm>
                <a:off x="315369" y="3647630"/>
                <a:ext cx="4961423" cy="648191"/>
              </a:xfrm>
              <a:prstGeom prst="rect">
                <a:avLst/>
              </a:prstGeom>
              <a:blipFill>
                <a:blip r:embed="rId5"/>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10B124A8-B7B6-0F49-9478-695198655FBD}"/>
                  </a:ext>
                </a:extLst>
              </p:cNvPr>
              <p:cNvSpPr/>
              <p:nvPr/>
            </p:nvSpPr>
            <p:spPr>
              <a:xfrm>
                <a:off x="398496" y="4532391"/>
                <a:ext cx="4478534" cy="369332"/>
              </a:xfrm>
              <a:prstGeom prst="rect">
                <a:avLst/>
              </a:prstGeom>
            </p:spPr>
            <p:txBody>
              <a:bodyPr wrap="none">
                <a:spAutoFit/>
              </a:bodyPr>
              <a:lstStyle/>
              <a:p>
                <a14:m>
                  <m:oMath xmlns:m="http://schemas.openxmlformats.org/officeDocument/2006/math">
                    <m:sSub>
                      <m:sSubPr>
                        <m:ctrlPr>
                          <a:rPr lang="en-GB" sz="1800" i="1">
                            <a:latin typeface="Cambria Math" panose="02040503050406030204" pitchFamily="18" charset="0"/>
                          </a:rPr>
                        </m:ctrlPr>
                      </m:sSubPr>
                      <m:e>
                        <m:r>
                          <a:rPr lang="en-GB" sz="1800" i="1">
                            <a:latin typeface="Cambria Math" panose="02040503050406030204" pitchFamily="18" charset="0"/>
                          </a:rPr>
                          <m:t>𝑘</m:t>
                        </m:r>
                      </m:e>
                      <m:sub>
                        <m:r>
                          <a:rPr lang="en-GB" sz="1800" i="1">
                            <a:latin typeface="Cambria Math" panose="02040503050406030204" pitchFamily="18" charset="0"/>
                          </a:rPr>
                          <m:t>𝐵</m:t>
                        </m:r>
                      </m:sub>
                    </m:sSub>
                    <m:r>
                      <a:rPr lang="en-GB" sz="1800" i="1">
                        <a:latin typeface="Cambria Math" panose="02040503050406030204" pitchFamily="18" charset="0"/>
                      </a:rPr>
                      <m:t> </m:t>
                    </m:r>
                    <m:r>
                      <a:rPr lang="en-GB" sz="1800" i="1" smtClean="0">
                        <a:latin typeface="Cambria Math" panose="02040503050406030204" pitchFamily="18" charset="0"/>
                        <a:ea typeface="Cambria Math" panose="02040503050406030204" pitchFamily="18" charset="0"/>
                      </a:rPr>
                      <m:t>𝑇</m:t>
                    </m:r>
                    <m:r>
                      <a:rPr lang="en-GB" sz="1800" b="0" i="1" smtClean="0">
                        <a:latin typeface="Cambria Math" panose="02040503050406030204" pitchFamily="18" charset="0"/>
                        <a:ea typeface="Cambria Math" panose="02040503050406030204" pitchFamily="18" charset="0"/>
                      </a:rPr>
                      <m:t>=1.38×</m:t>
                    </m:r>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10</m:t>
                        </m:r>
                      </m:e>
                      <m:sup>
                        <m:r>
                          <a:rPr lang="en-GB" sz="1800" b="0" i="1" smtClean="0">
                            <a:latin typeface="Cambria Math" panose="02040503050406030204" pitchFamily="18" charset="0"/>
                            <a:ea typeface="Cambria Math" panose="02040503050406030204" pitchFamily="18" charset="0"/>
                          </a:rPr>
                          <m:t>−23</m:t>
                        </m:r>
                      </m:sup>
                    </m:sSup>
                    <m:r>
                      <a:rPr lang="en-GB" sz="1800" b="0" i="1" smtClean="0">
                        <a:latin typeface="Cambria Math" panose="02040503050406030204" pitchFamily="18" charset="0"/>
                        <a:ea typeface="Cambria Math" panose="02040503050406030204" pitchFamily="18" charset="0"/>
                      </a:rPr>
                      <m:t>×1000=1.38×</m:t>
                    </m:r>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10</m:t>
                        </m:r>
                      </m:e>
                      <m:sup>
                        <m:r>
                          <a:rPr lang="en-GB" sz="1800" b="0" i="1" smtClean="0">
                            <a:latin typeface="Cambria Math" panose="02040503050406030204" pitchFamily="18" charset="0"/>
                            <a:ea typeface="Cambria Math" panose="02040503050406030204" pitchFamily="18" charset="0"/>
                          </a:rPr>
                          <m:t>−20</m:t>
                        </m:r>
                      </m:sup>
                    </m:sSup>
                    <m:r>
                      <a:rPr lang="en-GB" sz="1800" b="0" i="1" smtClean="0">
                        <a:latin typeface="Cambria Math" panose="02040503050406030204" pitchFamily="18" charset="0"/>
                        <a:ea typeface="Cambria Math" panose="02040503050406030204" pitchFamily="18" charset="0"/>
                      </a:rPr>
                      <m:t> </m:t>
                    </m:r>
                    <m:r>
                      <a:rPr lang="en-GB" sz="1800" b="0" i="1" smtClean="0">
                        <a:latin typeface="Cambria Math" panose="02040503050406030204" pitchFamily="18" charset="0"/>
                        <a:ea typeface="Cambria Math" panose="02040503050406030204" pitchFamily="18" charset="0"/>
                      </a:rPr>
                      <m:t>𝐽</m:t>
                    </m:r>
                  </m:oMath>
                </a14:m>
                <a:r>
                  <a:rPr lang="en-US" sz="1800" dirty="0"/>
                  <a:t> </a:t>
                </a:r>
              </a:p>
            </p:txBody>
          </p:sp>
        </mc:Choice>
        <mc:Fallback xmlns="">
          <p:sp>
            <p:nvSpPr>
              <p:cNvPr id="32" name="Rectangle 31">
                <a:extLst>
                  <a:ext uri="{FF2B5EF4-FFF2-40B4-BE49-F238E27FC236}">
                    <a16:creationId xmlns:a16="http://schemas.microsoft.com/office/drawing/2014/main" id="{10B124A8-B7B6-0F49-9478-695198655FBD}"/>
                  </a:ext>
                </a:extLst>
              </p:cNvPr>
              <p:cNvSpPr>
                <a:spLocks noRot="1" noChangeAspect="1" noMove="1" noResize="1" noEditPoints="1" noAdjustHandles="1" noChangeArrowheads="1" noChangeShapeType="1" noTextEdit="1"/>
              </p:cNvSpPr>
              <p:nvPr/>
            </p:nvSpPr>
            <p:spPr>
              <a:xfrm>
                <a:off x="398496" y="4532391"/>
                <a:ext cx="4478534" cy="369332"/>
              </a:xfrm>
              <a:prstGeom prst="rect">
                <a:avLst/>
              </a:prstGeom>
              <a:blipFill>
                <a:blip r:embed="rId6"/>
                <a:stretch>
                  <a:fillRect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5AFF4363-FBB3-0E42-95C0-5C808146DD86}"/>
                  </a:ext>
                </a:extLst>
              </p:cNvPr>
              <p:cNvSpPr/>
              <p:nvPr/>
            </p:nvSpPr>
            <p:spPr>
              <a:xfrm>
                <a:off x="440625" y="5318333"/>
                <a:ext cx="3964611" cy="3796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ea typeface="Cambria Math" panose="02040503050406030204" pitchFamily="18" charset="0"/>
                        </a:rPr>
                        <m:t>𝑅</m:t>
                      </m:r>
                      <m:r>
                        <a:rPr lang="en-GB" sz="1800" b="0" i="1" smtClean="0">
                          <a:latin typeface="Cambria Math" panose="02040503050406030204" pitchFamily="18" charset="0"/>
                          <a:ea typeface="Cambria Math" panose="02040503050406030204" pitchFamily="18" charset="0"/>
                        </a:rPr>
                        <m:t>=</m:t>
                      </m:r>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𝑒</m:t>
                          </m:r>
                        </m:e>
                        <m:sup>
                          <m:r>
                            <a:rPr lang="en-GB" sz="1800" i="1">
                              <a:latin typeface="Cambria Math" panose="02040503050406030204" pitchFamily="18" charset="0"/>
                              <a:ea typeface="Cambria Math" panose="02040503050406030204" pitchFamily="18" charset="0"/>
                            </a:rPr>
                            <m:t>h</m:t>
                          </m:r>
                          <m:r>
                            <a:rPr lang="en-GB" sz="1800" i="1">
                              <a:latin typeface="Cambria Math" panose="02040503050406030204" pitchFamily="18" charset="0"/>
                              <a:ea typeface="Cambria Math" panose="02040503050406030204" pitchFamily="18" charset="0"/>
                            </a:rPr>
                            <m:t>𝜈</m:t>
                          </m:r>
                          <m:r>
                            <a:rPr lang="en-GB" sz="1800" i="1">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𝑘</m:t>
                              </m:r>
                            </m:e>
                            <m:sub>
                              <m:r>
                                <a:rPr lang="en-GB" sz="1800" i="1">
                                  <a:latin typeface="Cambria Math" panose="02040503050406030204" pitchFamily="18" charset="0"/>
                                </a:rPr>
                                <m:t>𝐵</m:t>
                              </m:r>
                            </m:sub>
                          </m:sSub>
                          <m:r>
                            <a:rPr lang="en-GB" sz="1800" i="1">
                              <a:latin typeface="Cambria Math" panose="02040503050406030204" pitchFamily="18" charset="0"/>
                              <a:ea typeface="Cambria Math" panose="02040503050406030204" pitchFamily="18" charset="0"/>
                            </a:rPr>
                            <m:t>𝑇</m:t>
                          </m:r>
                        </m:sup>
                      </m:sSup>
                      <m:r>
                        <a:rPr lang="en-GB" sz="1800" i="1">
                          <a:latin typeface="Cambria Math" panose="02040503050406030204" pitchFamily="18" charset="0"/>
                          <a:ea typeface="Cambria Math" panose="02040503050406030204" pitchFamily="18" charset="0"/>
                        </a:rPr>
                        <m:t>−</m:t>
                      </m:r>
                      <m:r>
                        <a:rPr lang="en-GB" sz="1800">
                          <a:latin typeface="Cambria Math" panose="02040503050406030204" pitchFamily="18" charset="0"/>
                          <a:ea typeface="Cambria Math" panose="02040503050406030204" pitchFamily="18" charset="0"/>
                        </a:rPr>
                        <m:t>1≈</m:t>
                      </m:r>
                      <m:sSup>
                        <m:sSupPr>
                          <m:ctrlPr>
                            <a:rPr lang="en-GB" sz="180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𝑒</m:t>
                          </m:r>
                        </m:e>
                        <m:sup>
                          <m:r>
                            <a:rPr lang="en-GB" sz="1800" b="0" i="1" smtClean="0">
                              <a:latin typeface="Cambria Math" panose="02040503050406030204" pitchFamily="18" charset="0"/>
                              <a:ea typeface="Cambria Math" panose="02040503050406030204" pitchFamily="18" charset="0"/>
                            </a:rPr>
                            <m:t>28.7</m:t>
                          </m:r>
                        </m:sup>
                      </m:sSup>
                      <m:r>
                        <a:rPr lang="en-GB" sz="1800" i="1" smtClean="0">
                          <a:latin typeface="Cambria Math" panose="02040503050406030204" pitchFamily="18" charset="0"/>
                          <a:ea typeface="Cambria Math" panose="02040503050406030204" pitchFamily="18" charset="0"/>
                        </a:rPr>
                        <m:t>≈</m:t>
                      </m:r>
                      <m:r>
                        <a:rPr lang="en-GB" sz="1800" b="0" i="0" smtClean="0">
                          <a:latin typeface="Cambria Math" panose="02040503050406030204" pitchFamily="18" charset="0"/>
                          <a:ea typeface="Cambria Math" panose="02040503050406030204" pitchFamily="18" charset="0"/>
                        </a:rPr>
                        <m:t>3.</m:t>
                      </m:r>
                      <m:r>
                        <a:rPr lang="en-GB" sz="1800" b="0" i="1" smtClean="0">
                          <a:latin typeface="Cambria Math" panose="02040503050406030204" pitchFamily="18" charset="0"/>
                          <a:ea typeface="Cambria Math" panose="02040503050406030204" pitchFamily="18" charset="0"/>
                        </a:rPr>
                        <m:t>16×</m:t>
                      </m:r>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10</m:t>
                          </m:r>
                        </m:e>
                        <m:sup>
                          <m:r>
                            <a:rPr lang="en-GB" sz="1800" b="0" i="1" smtClean="0">
                              <a:latin typeface="Cambria Math" panose="02040503050406030204" pitchFamily="18" charset="0"/>
                              <a:ea typeface="Cambria Math" panose="02040503050406030204" pitchFamily="18" charset="0"/>
                            </a:rPr>
                            <m:t>12</m:t>
                          </m:r>
                        </m:sup>
                      </m:sSup>
                    </m:oMath>
                  </m:oMathPara>
                </a14:m>
                <a:endParaRPr lang="en-US" sz="1800" dirty="0"/>
              </a:p>
            </p:txBody>
          </p:sp>
        </mc:Choice>
        <mc:Fallback xmlns="">
          <p:sp>
            <p:nvSpPr>
              <p:cNvPr id="33" name="Rectangle 32">
                <a:extLst>
                  <a:ext uri="{FF2B5EF4-FFF2-40B4-BE49-F238E27FC236}">
                    <a16:creationId xmlns:a16="http://schemas.microsoft.com/office/drawing/2014/main" id="{5AFF4363-FBB3-0E42-95C0-5C808146DD86}"/>
                  </a:ext>
                </a:extLst>
              </p:cNvPr>
              <p:cNvSpPr>
                <a:spLocks noRot="1" noChangeAspect="1" noMove="1" noResize="1" noEditPoints="1" noAdjustHandles="1" noChangeArrowheads="1" noChangeShapeType="1" noTextEdit="1"/>
              </p:cNvSpPr>
              <p:nvPr/>
            </p:nvSpPr>
            <p:spPr>
              <a:xfrm>
                <a:off x="440625" y="5318333"/>
                <a:ext cx="3964611" cy="37965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1ABE3CD0-C420-B14B-8F71-3D608CD978EA}"/>
                  </a:ext>
                </a:extLst>
              </p:cNvPr>
              <p:cNvSpPr/>
              <p:nvPr/>
            </p:nvSpPr>
            <p:spPr>
              <a:xfrm>
                <a:off x="6387347" y="1325036"/>
                <a:ext cx="1198085" cy="369332"/>
              </a:xfrm>
              <a:prstGeom prst="rect">
                <a:avLst/>
              </a:prstGeom>
            </p:spPr>
            <p:txBody>
              <a:bodyPr wrap="none">
                <a:spAutoFit/>
              </a:bodyPr>
              <a:lstStyle/>
              <a:p>
                <a:r>
                  <a:rPr lang="en-GB" sz="1800" b="0" dirty="0"/>
                  <a:t>For </a:t>
                </a:r>
                <a14:m>
                  <m:oMath xmlns:m="http://schemas.openxmlformats.org/officeDocument/2006/math">
                    <m:r>
                      <a:rPr lang="en-GB" sz="1800" b="0" i="1" smtClean="0">
                        <a:latin typeface="Cambria Math" panose="02040503050406030204" pitchFamily="18" charset="0"/>
                      </a:rPr>
                      <m:t>𝑅</m:t>
                    </m:r>
                    <m:r>
                      <a:rPr lang="en-GB" sz="1800" b="0" i="1" smtClean="0">
                        <a:latin typeface="Cambria Math" panose="02040503050406030204" pitchFamily="18" charset="0"/>
                      </a:rPr>
                      <m:t>=</m:t>
                    </m:r>
                    <m:r>
                      <a:rPr lang="en-GB" sz="1800" b="0" i="0" smtClean="0">
                        <a:latin typeface="Cambria Math" panose="02040503050406030204" pitchFamily="18" charset="0"/>
                        <a:ea typeface="Cambria Math" panose="02040503050406030204" pitchFamily="18" charset="0"/>
                      </a:rPr>
                      <m:t>1 </m:t>
                    </m:r>
                  </m:oMath>
                </a14:m>
                <a:endParaRPr lang="en-US" sz="1800" dirty="0"/>
              </a:p>
            </p:txBody>
          </p:sp>
        </mc:Choice>
        <mc:Fallback xmlns="">
          <p:sp>
            <p:nvSpPr>
              <p:cNvPr id="34" name="Rectangle 33">
                <a:extLst>
                  <a:ext uri="{FF2B5EF4-FFF2-40B4-BE49-F238E27FC236}">
                    <a16:creationId xmlns:a16="http://schemas.microsoft.com/office/drawing/2014/main" id="{1ABE3CD0-C420-B14B-8F71-3D608CD978EA}"/>
                  </a:ext>
                </a:extLst>
              </p:cNvPr>
              <p:cNvSpPr>
                <a:spLocks noRot="1" noChangeAspect="1" noMove="1" noResize="1" noEditPoints="1" noAdjustHandles="1" noChangeArrowheads="1" noChangeShapeType="1" noTextEdit="1"/>
              </p:cNvSpPr>
              <p:nvPr/>
            </p:nvSpPr>
            <p:spPr>
              <a:xfrm>
                <a:off x="6387347" y="1325036"/>
                <a:ext cx="1198085" cy="369332"/>
              </a:xfrm>
              <a:prstGeom prst="rect">
                <a:avLst/>
              </a:prstGeom>
              <a:blipFill>
                <a:blip r:embed="rId8"/>
                <a:stretch>
                  <a:fillRect l="-5263" t="-6667" r="-105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1A06CD3-C5EE-1740-802A-17070ED19ED5}"/>
                  </a:ext>
                </a:extLst>
              </p:cNvPr>
              <p:cNvSpPr/>
              <p:nvPr/>
            </p:nvSpPr>
            <p:spPr>
              <a:xfrm>
                <a:off x="5592162" y="1839625"/>
                <a:ext cx="2967607" cy="6635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sz="1800" i="1" smtClean="0">
                              <a:latin typeface="Cambria Math" panose="02040503050406030204" pitchFamily="18" charset="0"/>
                              <a:ea typeface="Cambria Math" panose="02040503050406030204" pitchFamily="18" charset="0"/>
                            </a:rPr>
                          </m:ctrlPr>
                        </m:fPr>
                        <m:num>
                          <m:r>
                            <a:rPr lang="en-GB" sz="1800" i="1">
                              <a:latin typeface="Cambria Math" panose="02040503050406030204" pitchFamily="18" charset="0"/>
                              <a:ea typeface="Cambria Math" panose="02040503050406030204" pitchFamily="18" charset="0"/>
                            </a:rPr>
                            <m:t>h</m:t>
                          </m:r>
                          <m:r>
                            <a:rPr lang="en-GB" sz="1800" i="1">
                              <a:latin typeface="Cambria Math" panose="02040503050406030204" pitchFamily="18" charset="0"/>
                              <a:ea typeface="Cambria Math" panose="02040503050406030204" pitchFamily="18" charset="0"/>
                            </a:rPr>
                            <m:t>𝜈</m:t>
                          </m:r>
                        </m:num>
                        <m:den>
                          <m:sSub>
                            <m:sSubPr>
                              <m:ctrlPr>
                                <a:rPr lang="en-GB" sz="1800" i="1">
                                  <a:latin typeface="Cambria Math" panose="02040503050406030204" pitchFamily="18" charset="0"/>
                                </a:rPr>
                              </m:ctrlPr>
                            </m:sSubPr>
                            <m:e>
                              <m:r>
                                <a:rPr lang="en-GB" sz="1800" i="1">
                                  <a:latin typeface="Cambria Math" panose="02040503050406030204" pitchFamily="18" charset="0"/>
                                </a:rPr>
                                <m:t>𝑘</m:t>
                              </m:r>
                            </m:e>
                            <m:sub>
                              <m:r>
                                <a:rPr lang="en-GB" sz="1800" i="1">
                                  <a:latin typeface="Cambria Math" panose="02040503050406030204" pitchFamily="18" charset="0"/>
                                </a:rPr>
                                <m:t>𝐵</m:t>
                              </m:r>
                            </m:sub>
                          </m:sSub>
                          <m:r>
                            <a:rPr lang="en-GB" sz="1800" i="1">
                              <a:latin typeface="Cambria Math" panose="02040503050406030204" pitchFamily="18" charset="0"/>
                            </a:rPr>
                            <m:t> </m:t>
                          </m:r>
                          <m:r>
                            <a:rPr lang="en-GB" sz="1800" i="1">
                              <a:latin typeface="Cambria Math" panose="02040503050406030204" pitchFamily="18" charset="0"/>
                              <a:ea typeface="Cambria Math" panose="02040503050406030204" pitchFamily="18" charset="0"/>
                            </a:rPr>
                            <m:t>𝑇</m:t>
                          </m:r>
                        </m:den>
                      </m:f>
                      <m:r>
                        <a:rPr lang="en-GB" sz="1800" b="0" i="1" smtClean="0">
                          <a:latin typeface="Cambria Math" panose="02040503050406030204" pitchFamily="18" charset="0"/>
                          <a:ea typeface="Cambria Math" panose="02040503050406030204" pitchFamily="18" charset="0"/>
                        </a:rPr>
                        <m:t>=</m:t>
                      </m:r>
                      <m:r>
                        <m:rPr>
                          <m:sty m:val="p"/>
                        </m:rPr>
                        <a:rPr lang="en-GB" sz="1800" b="0" i="0" smtClean="0">
                          <a:latin typeface="Cambria Math" panose="02040503050406030204" pitchFamily="18" charset="0"/>
                          <a:ea typeface="Cambria Math" panose="02040503050406030204" pitchFamily="18" charset="0"/>
                        </a:rPr>
                        <m:t>ln</m:t>
                      </m:r>
                      <m:r>
                        <a:rPr lang="en-GB" sz="1800" b="0" i="1" smtClean="0">
                          <a:latin typeface="Cambria Math" panose="02040503050406030204" pitchFamily="18" charset="0"/>
                          <a:ea typeface="Cambria Math" panose="02040503050406030204" pitchFamily="18" charset="0"/>
                        </a:rPr>
                        <m:t>2⇒</m:t>
                      </m:r>
                      <m:r>
                        <a:rPr lang="en-GB" sz="1800" b="0" i="1" smtClean="0">
                          <a:latin typeface="Cambria Math" panose="02040503050406030204" pitchFamily="18" charset="0"/>
                          <a:ea typeface="Cambria Math" panose="02040503050406030204" pitchFamily="18" charset="0"/>
                        </a:rPr>
                        <m:t>𝑇</m:t>
                      </m:r>
                      <m:r>
                        <a:rPr lang="en-GB" sz="1800" b="0" i="1" smtClean="0">
                          <a:latin typeface="Cambria Math" panose="02040503050406030204" pitchFamily="18" charset="0"/>
                          <a:ea typeface="Cambria Math" panose="02040503050406030204" pitchFamily="18" charset="0"/>
                        </a:rPr>
                        <m:t>≈41,500 </m:t>
                      </m:r>
                      <m:r>
                        <m:rPr>
                          <m:sty m:val="p"/>
                        </m:rPr>
                        <a:rPr lang="en-GB" sz="1800" b="0" i="0" smtClean="0">
                          <a:latin typeface="Cambria Math" panose="02040503050406030204" pitchFamily="18" charset="0"/>
                          <a:ea typeface="Cambria Math" panose="02040503050406030204" pitchFamily="18" charset="0"/>
                        </a:rPr>
                        <m:t>K</m:t>
                      </m:r>
                    </m:oMath>
                  </m:oMathPara>
                </a14:m>
                <a:endParaRPr lang="en-US" sz="1800" dirty="0"/>
              </a:p>
            </p:txBody>
          </p:sp>
        </mc:Choice>
        <mc:Fallback xmlns="">
          <p:sp>
            <p:nvSpPr>
              <p:cNvPr id="3" name="Rectangle 2">
                <a:extLst>
                  <a:ext uri="{FF2B5EF4-FFF2-40B4-BE49-F238E27FC236}">
                    <a16:creationId xmlns:a16="http://schemas.microsoft.com/office/drawing/2014/main" id="{C1A06CD3-C5EE-1740-802A-17070ED19ED5}"/>
                  </a:ext>
                </a:extLst>
              </p:cNvPr>
              <p:cNvSpPr>
                <a:spLocks noRot="1" noChangeAspect="1" noMove="1" noResize="1" noEditPoints="1" noAdjustHandles="1" noChangeArrowheads="1" noChangeShapeType="1" noTextEdit="1"/>
              </p:cNvSpPr>
              <p:nvPr/>
            </p:nvSpPr>
            <p:spPr>
              <a:xfrm>
                <a:off x="5592162" y="1839625"/>
                <a:ext cx="2967607" cy="663580"/>
              </a:xfrm>
              <a:prstGeom prst="rect">
                <a:avLst/>
              </a:prstGeom>
              <a:blipFill>
                <a:blip r:embed="rId9"/>
                <a:stretch>
                  <a:fillRect b="-9259"/>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0E371B64-BB9B-8E41-BC0D-5123F205268F}"/>
              </a:ext>
            </a:extLst>
          </p:cNvPr>
          <p:cNvSpPr/>
          <p:nvPr/>
        </p:nvSpPr>
        <p:spPr>
          <a:xfrm>
            <a:off x="5466853" y="3141659"/>
            <a:ext cx="3359438" cy="2308324"/>
          </a:xfrm>
          <a:prstGeom prst="rect">
            <a:avLst/>
          </a:prstGeom>
        </p:spPr>
        <p:txBody>
          <a:bodyPr wrap="square">
            <a:spAutoFit/>
          </a:bodyPr>
          <a:lstStyle/>
          <a:p>
            <a:r>
              <a:rPr lang="en-US" sz="1800" dirty="0">
                <a:solidFill>
                  <a:srgbClr val="0432FF"/>
                </a:solidFill>
              </a:rPr>
              <a:t>In normal circumstances, light emission is dominated by spontaneous emission, hence light from natural sources mostly originates from spontaneous emission process, with random phase, direction,  and broad line width.</a:t>
            </a:r>
          </a:p>
        </p:txBody>
      </p:sp>
    </p:spTree>
    <p:extLst>
      <p:ext uri="{BB962C8B-B14F-4D97-AF65-F5344CB8AC3E}">
        <p14:creationId xmlns:p14="http://schemas.microsoft.com/office/powerpoint/2010/main" val="41334374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Light Amplification</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85BA1450-DEAD-0841-905E-D46EE5551BB6}"/>
              </a:ext>
            </a:extLst>
          </p:cNvPr>
          <p:cNvGrpSpPr/>
          <p:nvPr/>
        </p:nvGrpSpPr>
        <p:grpSpPr>
          <a:xfrm>
            <a:off x="2737905" y="1338948"/>
            <a:ext cx="3854632" cy="1724925"/>
            <a:chOff x="3165416" y="1520042"/>
            <a:chExt cx="3854632" cy="1724925"/>
          </a:xfrm>
        </p:grpSpPr>
        <p:cxnSp>
          <p:nvCxnSpPr>
            <p:cNvPr id="3" name="Straight Connector 2">
              <a:extLst>
                <a:ext uri="{FF2B5EF4-FFF2-40B4-BE49-F238E27FC236}">
                  <a16:creationId xmlns:a16="http://schemas.microsoft.com/office/drawing/2014/main" id="{B02155C7-D615-1B44-8B3E-E7225D40B74E}"/>
                </a:ext>
              </a:extLst>
            </p:cNvPr>
            <p:cNvCxnSpPr/>
            <p:nvPr/>
          </p:nvCxnSpPr>
          <p:spPr bwMode="auto">
            <a:xfrm>
              <a:off x="3230088" y="1520042"/>
              <a:ext cx="327759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38CDD386-F5D9-1243-88BD-6D0499389E5F}"/>
                </a:ext>
              </a:extLst>
            </p:cNvPr>
            <p:cNvCxnSpPr/>
            <p:nvPr/>
          </p:nvCxnSpPr>
          <p:spPr bwMode="auto">
            <a:xfrm>
              <a:off x="3230088" y="2895600"/>
              <a:ext cx="327759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 name="Rectangle 4">
              <a:extLst>
                <a:ext uri="{FF2B5EF4-FFF2-40B4-BE49-F238E27FC236}">
                  <a16:creationId xmlns:a16="http://schemas.microsoft.com/office/drawing/2014/main" id="{780298CB-F21A-664F-AF73-48C4DA830798}"/>
                </a:ext>
              </a:extLst>
            </p:cNvPr>
            <p:cNvSpPr/>
            <p:nvPr/>
          </p:nvSpPr>
          <p:spPr>
            <a:xfrm>
              <a:off x="4429496" y="1520042"/>
              <a:ext cx="724395" cy="1377537"/>
            </a:xfrm>
            <a:prstGeom prst="rect">
              <a:avLst/>
            </a:prstGeom>
            <a:pattFill prst="wdUpDiag">
              <a:fgClr>
                <a:schemeClr val="tx1"/>
              </a:fgClr>
              <a:bgClr>
                <a:schemeClr val="bg1"/>
              </a:bgClr>
            </a:patt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7" name="Picture 6">
              <a:extLst>
                <a:ext uri="{FF2B5EF4-FFF2-40B4-BE49-F238E27FC236}">
                  <a16:creationId xmlns:a16="http://schemas.microsoft.com/office/drawing/2014/main" id="{5F8A9412-FF42-2846-9DB4-41C62C63CE3F}"/>
                </a:ext>
              </a:extLst>
            </p:cNvPr>
            <p:cNvPicPr>
              <a:picLocks noChangeAspect="1"/>
            </p:cNvPicPr>
            <p:nvPr/>
          </p:nvPicPr>
          <p:blipFill>
            <a:blip r:embed="rId3"/>
            <a:stretch>
              <a:fillRect/>
            </a:stretch>
          </p:blipFill>
          <p:spPr>
            <a:xfrm>
              <a:off x="3353914" y="2025394"/>
              <a:ext cx="880506" cy="436060"/>
            </a:xfrm>
            <a:prstGeom prst="rect">
              <a:avLst/>
            </a:prstGeom>
          </p:spPr>
        </p:pic>
        <p:pic>
          <p:nvPicPr>
            <p:cNvPr id="26" name="Picture 25">
              <a:extLst>
                <a:ext uri="{FF2B5EF4-FFF2-40B4-BE49-F238E27FC236}">
                  <a16:creationId xmlns:a16="http://schemas.microsoft.com/office/drawing/2014/main" id="{AFF93754-412B-004F-9DF3-FD9BAE27C109}"/>
                </a:ext>
              </a:extLst>
            </p:cNvPr>
            <p:cNvPicPr>
              <a:picLocks noChangeAspect="1"/>
            </p:cNvPicPr>
            <p:nvPr/>
          </p:nvPicPr>
          <p:blipFill>
            <a:blip r:embed="rId3"/>
            <a:stretch>
              <a:fillRect/>
            </a:stretch>
          </p:blipFill>
          <p:spPr>
            <a:xfrm>
              <a:off x="5313342" y="2064328"/>
              <a:ext cx="880506" cy="43606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795558A-2811-F941-9388-B9CC2F7318C1}"/>
                    </a:ext>
                  </a:extLst>
                </p:cNvPr>
                <p:cNvSpPr txBox="1"/>
                <p:nvPr/>
              </p:nvSpPr>
              <p:spPr>
                <a:xfrm>
                  <a:off x="3165416" y="2033598"/>
                  <a:ext cx="17004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rPr>
                          <m:t>𝐼</m:t>
                        </m:r>
                      </m:oMath>
                    </m:oMathPara>
                  </a14:m>
                  <a:endParaRPr lang="en-US" sz="2000" dirty="0"/>
                </a:p>
              </p:txBody>
            </p:sp>
          </mc:Choice>
          <mc:Fallback xmlns="">
            <p:sp>
              <p:nvSpPr>
                <p:cNvPr id="12" name="TextBox 11">
                  <a:extLst>
                    <a:ext uri="{FF2B5EF4-FFF2-40B4-BE49-F238E27FC236}">
                      <a16:creationId xmlns:a16="http://schemas.microsoft.com/office/drawing/2014/main" id="{D795558A-2811-F941-9388-B9CC2F7318C1}"/>
                    </a:ext>
                  </a:extLst>
                </p:cNvPr>
                <p:cNvSpPr txBox="1">
                  <a:spLocks noRot="1" noChangeAspect="1" noMove="1" noResize="1" noEditPoints="1" noAdjustHandles="1" noChangeArrowheads="1" noChangeShapeType="1" noTextEdit="1"/>
                </p:cNvSpPr>
                <p:nvPr/>
              </p:nvSpPr>
              <p:spPr>
                <a:xfrm>
                  <a:off x="3165416" y="2033598"/>
                  <a:ext cx="170047" cy="307777"/>
                </a:xfrm>
                <a:prstGeom prst="rect">
                  <a:avLst/>
                </a:prstGeom>
                <a:blipFill>
                  <a:blip r:embed="rId4"/>
                  <a:stretch>
                    <a:fillRect l="-28571" r="-28571"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50503D6-8D09-D34B-8E7B-BA7AC1760A22}"/>
                    </a:ext>
                  </a:extLst>
                </p:cNvPr>
                <p:cNvSpPr txBox="1"/>
                <p:nvPr/>
              </p:nvSpPr>
              <p:spPr>
                <a:xfrm>
                  <a:off x="6288630" y="2081098"/>
                  <a:ext cx="73141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rPr>
                          <m:t>𝐼</m:t>
                        </m:r>
                        <m:r>
                          <a:rPr lang="en-GB" sz="2000" b="0" i="1" smtClean="0">
                            <a:latin typeface="Cambria Math" panose="02040503050406030204" pitchFamily="18" charset="0"/>
                          </a:rPr>
                          <m:t>+</m:t>
                        </m:r>
                        <m:r>
                          <a:rPr lang="en-GB" sz="2000" b="0" i="1" smtClean="0">
                            <a:latin typeface="Cambria Math" panose="02040503050406030204" pitchFamily="18" charset="0"/>
                          </a:rPr>
                          <m:t>𝑑𝐼</m:t>
                        </m:r>
                      </m:oMath>
                    </m:oMathPara>
                  </a14:m>
                  <a:endParaRPr lang="en-US" sz="2000" dirty="0"/>
                </a:p>
              </p:txBody>
            </p:sp>
          </mc:Choice>
          <mc:Fallback xmlns="">
            <p:sp>
              <p:nvSpPr>
                <p:cNvPr id="32" name="TextBox 31">
                  <a:extLst>
                    <a:ext uri="{FF2B5EF4-FFF2-40B4-BE49-F238E27FC236}">
                      <a16:creationId xmlns:a16="http://schemas.microsoft.com/office/drawing/2014/main" id="{050503D6-8D09-D34B-8E7B-BA7AC1760A22}"/>
                    </a:ext>
                  </a:extLst>
                </p:cNvPr>
                <p:cNvSpPr txBox="1">
                  <a:spLocks noRot="1" noChangeAspect="1" noMove="1" noResize="1" noEditPoints="1" noAdjustHandles="1" noChangeArrowheads="1" noChangeShapeType="1" noTextEdit="1"/>
                </p:cNvSpPr>
                <p:nvPr/>
              </p:nvSpPr>
              <p:spPr>
                <a:xfrm>
                  <a:off x="6288630" y="2081098"/>
                  <a:ext cx="731418" cy="307777"/>
                </a:xfrm>
                <a:prstGeom prst="rect">
                  <a:avLst/>
                </a:prstGeom>
                <a:blipFill>
                  <a:blip r:embed="rId5"/>
                  <a:stretch>
                    <a:fillRect l="-6897" r="-6897"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612F220-CC18-4C46-92A6-FB58EFE96D85}"/>
                    </a:ext>
                  </a:extLst>
                </p:cNvPr>
                <p:cNvSpPr txBox="1"/>
                <p:nvPr/>
              </p:nvSpPr>
              <p:spPr>
                <a:xfrm>
                  <a:off x="4286768" y="2926263"/>
                  <a:ext cx="19191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𝑧</m:t>
                        </m:r>
                      </m:oMath>
                    </m:oMathPara>
                  </a14:m>
                  <a:endParaRPr lang="en-US" sz="2000" dirty="0"/>
                </a:p>
              </p:txBody>
            </p:sp>
          </mc:Choice>
          <mc:Fallback xmlns="">
            <p:sp>
              <p:nvSpPr>
                <p:cNvPr id="34" name="TextBox 33">
                  <a:extLst>
                    <a:ext uri="{FF2B5EF4-FFF2-40B4-BE49-F238E27FC236}">
                      <a16:creationId xmlns:a16="http://schemas.microsoft.com/office/drawing/2014/main" id="{F612F220-CC18-4C46-92A6-FB58EFE96D85}"/>
                    </a:ext>
                  </a:extLst>
                </p:cNvPr>
                <p:cNvSpPr txBox="1">
                  <a:spLocks noRot="1" noChangeAspect="1" noMove="1" noResize="1" noEditPoints="1" noAdjustHandles="1" noChangeArrowheads="1" noChangeShapeType="1" noTextEdit="1"/>
                </p:cNvSpPr>
                <p:nvPr/>
              </p:nvSpPr>
              <p:spPr>
                <a:xfrm>
                  <a:off x="4286768" y="2926263"/>
                  <a:ext cx="191911" cy="307777"/>
                </a:xfrm>
                <a:prstGeom prst="rect">
                  <a:avLst/>
                </a:prstGeom>
                <a:blipFill>
                  <a:blip r:embed="rId6"/>
                  <a:stretch>
                    <a:fillRect l="-11765" r="-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B48CC16-759F-8E4D-947D-E274FC2BF13E}"/>
                    </a:ext>
                  </a:extLst>
                </p:cNvPr>
                <p:cNvSpPr txBox="1"/>
                <p:nvPr/>
              </p:nvSpPr>
              <p:spPr>
                <a:xfrm>
                  <a:off x="4851070" y="2937190"/>
                  <a:ext cx="77514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𝑧</m:t>
                        </m:r>
                        <m:r>
                          <a:rPr lang="en-GB" sz="2000" b="0" i="1" smtClean="0">
                            <a:latin typeface="Cambria Math" panose="02040503050406030204" pitchFamily="18" charset="0"/>
                          </a:rPr>
                          <m:t>+</m:t>
                        </m:r>
                        <m:r>
                          <a:rPr lang="en-GB" sz="2000" b="0" i="1" smtClean="0">
                            <a:latin typeface="Cambria Math" panose="02040503050406030204" pitchFamily="18" charset="0"/>
                          </a:rPr>
                          <m:t>𝑑𝑧</m:t>
                        </m:r>
                      </m:oMath>
                    </m:oMathPara>
                  </a14:m>
                  <a:endParaRPr lang="en-US" sz="2000" dirty="0"/>
                </a:p>
              </p:txBody>
            </p:sp>
          </mc:Choice>
          <mc:Fallback xmlns="">
            <p:sp>
              <p:nvSpPr>
                <p:cNvPr id="39" name="TextBox 38">
                  <a:extLst>
                    <a:ext uri="{FF2B5EF4-FFF2-40B4-BE49-F238E27FC236}">
                      <a16:creationId xmlns:a16="http://schemas.microsoft.com/office/drawing/2014/main" id="{AB48CC16-759F-8E4D-947D-E274FC2BF13E}"/>
                    </a:ext>
                  </a:extLst>
                </p:cNvPr>
                <p:cNvSpPr txBox="1">
                  <a:spLocks noRot="1" noChangeAspect="1" noMove="1" noResize="1" noEditPoints="1" noAdjustHandles="1" noChangeArrowheads="1" noChangeShapeType="1" noTextEdit="1"/>
                </p:cNvSpPr>
                <p:nvPr/>
              </p:nvSpPr>
              <p:spPr>
                <a:xfrm>
                  <a:off x="4851070" y="2937190"/>
                  <a:ext cx="775149" cy="307777"/>
                </a:xfrm>
                <a:prstGeom prst="rect">
                  <a:avLst/>
                </a:prstGeom>
                <a:blipFill>
                  <a:blip r:embed="rId7"/>
                  <a:stretch>
                    <a:fillRect l="-3226" r="-6452" b="-769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37AE81-37F8-E745-B520-C9765EA39865}"/>
                  </a:ext>
                </a:extLst>
              </p:cNvPr>
              <p:cNvSpPr txBox="1"/>
              <p:nvPr/>
            </p:nvSpPr>
            <p:spPr>
              <a:xfrm>
                <a:off x="1604036" y="4223389"/>
                <a:ext cx="56746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i="1" smtClean="0">
                              <a:latin typeface="Cambria Math" panose="02040503050406030204" pitchFamily="18" charset="0"/>
                            </a:rPr>
                          </m:ctrlPr>
                        </m:sSubPr>
                        <m:e>
                          <m:r>
                            <a:rPr lang="en-GB" sz="1800" i="1">
                              <a:latin typeface="Cambria Math" panose="02040503050406030204" pitchFamily="18" charset="0"/>
                            </a:rPr>
                            <m:t>𝑑𝐼</m:t>
                          </m:r>
                          <m:r>
                            <a:rPr lang="en-GB" sz="1800" i="1">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rPr>
                            <m:t>[</m:t>
                          </m:r>
                          <m:r>
                            <a:rPr lang="en-GB" sz="1800" i="1">
                              <a:latin typeface="Cambria Math" panose="02040503050406030204" pitchFamily="18" charset="0"/>
                            </a:rPr>
                            <m:t>𝐵</m:t>
                          </m:r>
                        </m:e>
                        <m:sub>
                          <m:r>
                            <a:rPr lang="en-GB" sz="1800" i="1">
                              <a:latin typeface="Cambria Math" panose="02040503050406030204" pitchFamily="18" charset="0"/>
                            </a:rPr>
                            <m:t>21</m:t>
                          </m:r>
                        </m:sub>
                      </m:sSub>
                      <m:r>
                        <a:rPr lang="en-GB" sz="1800" i="1">
                          <a:latin typeface="Cambria Math" panose="02040503050406030204" pitchFamily="18" charset="0"/>
                          <a:ea typeface="Cambria Math" panose="02040503050406030204" pitchFamily="18" charset="0"/>
                        </a:rPr>
                        <m:t>𝜌</m:t>
                      </m:r>
                      <m:d>
                        <m:dPr>
                          <m:ctrlPr>
                            <a:rPr lang="en-GB" sz="1800" i="1">
                              <a:latin typeface="Cambria Math" panose="02040503050406030204" pitchFamily="18" charset="0"/>
                              <a:ea typeface="Cambria Math" panose="02040503050406030204" pitchFamily="18" charset="0"/>
                            </a:rPr>
                          </m:ctrlPr>
                        </m:dPr>
                        <m:e>
                          <m:r>
                            <a:rPr lang="en-GB" sz="1800" i="1">
                              <a:latin typeface="Cambria Math" panose="02040503050406030204" pitchFamily="18" charset="0"/>
                              <a:ea typeface="Cambria Math" panose="02040503050406030204" pitchFamily="18" charset="0"/>
                            </a:rPr>
                            <m:t>𝜐</m:t>
                          </m:r>
                        </m:e>
                      </m:d>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𝑁</m:t>
                          </m:r>
                        </m:e>
                        <m:sub>
                          <m:r>
                            <a:rPr lang="en-GB" sz="1800" i="1">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𝐵</m:t>
                          </m:r>
                        </m:e>
                        <m:sub>
                          <m:r>
                            <a:rPr lang="en-GB" sz="1800" i="1">
                              <a:latin typeface="Cambria Math" panose="02040503050406030204" pitchFamily="18" charset="0"/>
                            </a:rPr>
                            <m:t>12</m:t>
                          </m:r>
                        </m:sub>
                      </m:sSub>
                      <m:r>
                        <a:rPr lang="en-GB" sz="1800" i="1">
                          <a:latin typeface="Cambria Math" panose="02040503050406030204" pitchFamily="18" charset="0"/>
                          <a:ea typeface="Cambria Math" panose="02040503050406030204" pitchFamily="18" charset="0"/>
                        </a:rPr>
                        <m:t>𝜌</m:t>
                      </m:r>
                      <m:d>
                        <m:dPr>
                          <m:ctrlPr>
                            <a:rPr lang="en-GB" sz="1800" i="1">
                              <a:latin typeface="Cambria Math" panose="02040503050406030204" pitchFamily="18" charset="0"/>
                              <a:ea typeface="Cambria Math" panose="02040503050406030204" pitchFamily="18" charset="0"/>
                            </a:rPr>
                          </m:ctrlPr>
                        </m:dPr>
                        <m:e>
                          <m:r>
                            <a:rPr lang="en-GB" sz="1800" i="1">
                              <a:latin typeface="Cambria Math" panose="02040503050406030204" pitchFamily="18" charset="0"/>
                              <a:ea typeface="Cambria Math" panose="02040503050406030204" pitchFamily="18" charset="0"/>
                            </a:rPr>
                            <m:t>𝜐</m:t>
                          </m:r>
                        </m:e>
                      </m:d>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𝑁</m:t>
                          </m:r>
                        </m:e>
                        <m:sub>
                          <m:r>
                            <a:rPr lang="en-GB" sz="1800" i="1">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𝐵</m:t>
                          </m:r>
                        </m:e>
                        <m:sub>
                          <m:r>
                            <a:rPr lang="en-GB" sz="1800" i="1">
                              <a:latin typeface="Cambria Math" panose="02040503050406030204" pitchFamily="18" charset="0"/>
                            </a:rPr>
                            <m:t>12</m:t>
                          </m:r>
                        </m:sub>
                      </m:sSub>
                      <m:r>
                        <a:rPr lang="en-GB" sz="1800" i="1">
                          <a:latin typeface="Cambria Math" panose="02040503050406030204" pitchFamily="18" charset="0"/>
                          <a:ea typeface="Cambria Math" panose="02040503050406030204" pitchFamily="18" charset="0"/>
                        </a:rPr>
                        <m:t>𝜌</m:t>
                      </m:r>
                      <m:d>
                        <m:dPr>
                          <m:ctrlPr>
                            <a:rPr lang="en-GB" sz="1800" i="1">
                              <a:latin typeface="Cambria Math" panose="02040503050406030204" pitchFamily="18" charset="0"/>
                              <a:ea typeface="Cambria Math" panose="02040503050406030204" pitchFamily="18" charset="0"/>
                            </a:rPr>
                          </m:ctrlPr>
                        </m:dPr>
                        <m:e>
                          <m:r>
                            <a:rPr lang="en-GB" sz="1800" i="1">
                              <a:latin typeface="Cambria Math" panose="02040503050406030204" pitchFamily="18" charset="0"/>
                              <a:ea typeface="Cambria Math" panose="02040503050406030204" pitchFamily="18" charset="0"/>
                            </a:rPr>
                            <m:t>𝜐</m:t>
                          </m:r>
                        </m:e>
                      </m:d>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𝑁</m:t>
                          </m:r>
                        </m:e>
                        <m:sub>
                          <m:r>
                            <a:rPr lang="en-GB" sz="1800" i="1">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𝑁</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ea typeface="Cambria Math" panose="02040503050406030204" pitchFamily="18" charset="0"/>
                        </a:rPr>
                        <m:t>)</m:t>
                      </m:r>
                    </m:oMath>
                  </m:oMathPara>
                </a14:m>
                <a:endParaRPr lang="en-US" sz="1800" dirty="0"/>
              </a:p>
            </p:txBody>
          </p:sp>
        </mc:Choice>
        <mc:Fallback xmlns="">
          <p:sp>
            <p:nvSpPr>
              <p:cNvPr id="40" name="TextBox 39">
                <a:extLst>
                  <a:ext uri="{FF2B5EF4-FFF2-40B4-BE49-F238E27FC236}">
                    <a16:creationId xmlns:a16="http://schemas.microsoft.com/office/drawing/2014/main" id="{1D37AE81-37F8-E745-B520-C9765EA39865}"/>
                  </a:ext>
                </a:extLst>
              </p:cNvPr>
              <p:cNvSpPr txBox="1">
                <a:spLocks noRot="1" noChangeAspect="1" noMove="1" noResize="1" noEditPoints="1" noAdjustHandles="1" noChangeArrowheads="1" noChangeShapeType="1" noTextEdit="1"/>
              </p:cNvSpPr>
              <p:nvPr/>
            </p:nvSpPr>
            <p:spPr>
              <a:xfrm>
                <a:off x="1604036" y="4223389"/>
                <a:ext cx="567467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7E1F003-9464-0C40-984A-B8CD612E741E}"/>
                  </a:ext>
                </a:extLst>
              </p:cNvPr>
              <p:cNvSpPr txBox="1"/>
              <p:nvPr/>
            </p:nvSpPr>
            <p:spPr>
              <a:xfrm>
                <a:off x="679732" y="3367297"/>
                <a:ext cx="7775499" cy="646331"/>
              </a:xfrm>
              <a:prstGeom prst="rect">
                <a:avLst/>
              </a:prstGeom>
              <a:noFill/>
            </p:spPr>
            <p:txBody>
              <a:bodyPr wrap="square" rtlCol="0">
                <a:spAutoFit/>
              </a:bodyPr>
              <a:lstStyle/>
              <a:p>
                <a:r>
                  <a:rPr lang="en-US" sz="1800" dirty="0"/>
                  <a:t>The increased light intensity </a:t>
                </a:r>
                <a14:m>
                  <m:oMath xmlns:m="http://schemas.openxmlformats.org/officeDocument/2006/math">
                    <m:r>
                      <a:rPr lang="en-GB" sz="1800" i="1">
                        <a:latin typeface="Cambria Math" panose="02040503050406030204" pitchFamily="18" charset="0"/>
                      </a:rPr>
                      <m:t>𝑑𝐼</m:t>
                    </m:r>
                    <m:r>
                      <a:rPr lang="en-GB" sz="1800" i="1">
                        <a:latin typeface="Cambria Math" panose="02040503050406030204" pitchFamily="18" charset="0"/>
                      </a:rPr>
                      <m:t> </m:t>
                    </m:r>
                  </m:oMath>
                </a14:m>
                <a:r>
                  <a:rPr lang="en-US" sz="1800" dirty="0"/>
                  <a:t>after travelling a distance </a:t>
                </a:r>
                <a14:m>
                  <m:oMath xmlns:m="http://schemas.openxmlformats.org/officeDocument/2006/math">
                    <m:r>
                      <a:rPr lang="en-GB" sz="1800" b="0" i="1" smtClean="0">
                        <a:latin typeface="Cambria Math" panose="02040503050406030204" pitchFamily="18" charset="0"/>
                      </a:rPr>
                      <m:t>𝑑𝑧</m:t>
                    </m:r>
                  </m:oMath>
                </a14:m>
                <a:r>
                  <a:rPr lang="en-US" sz="1800" dirty="0"/>
                  <a:t> in the lasing medium is determined by the difference of stimulated emission and absorption, given by</a:t>
                </a:r>
              </a:p>
            </p:txBody>
          </p:sp>
        </mc:Choice>
        <mc:Fallback xmlns="">
          <p:sp>
            <p:nvSpPr>
              <p:cNvPr id="17" name="TextBox 16">
                <a:extLst>
                  <a:ext uri="{FF2B5EF4-FFF2-40B4-BE49-F238E27FC236}">
                    <a16:creationId xmlns:a16="http://schemas.microsoft.com/office/drawing/2014/main" id="{87E1F003-9464-0C40-984A-B8CD612E741E}"/>
                  </a:ext>
                </a:extLst>
              </p:cNvPr>
              <p:cNvSpPr txBox="1">
                <a:spLocks noRot="1" noChangeAspect="1" noMove="1" noResize="1" noEditPoints="1" noAdjustHandles="1" noChangeArrowheads="1" noChangeShapeType="1" noTextEdit="1"/>
              </p:cNvSpPr>
              <p:nvPr/>
            </p:nvSpPr>
            <p:spPr>
              <a:xfrm>
                <a:off x="679732" y="3367297"/>
                <a:ext cx="7775499" cy="646331"/>
              </a:xfrm>
              <a:prstGeom prst="rect">
                <a:avLst/>
              </a:prstGeom>
              <a:blipFill>
                <a:blip r:embed="rId9"/>
                <a:stretch>
                  <a:fillRect l="-653" t="-1923" r="-653"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F1F27CC-8076-8D4B-B5BB-30F0B84F13D7}"/>
                  </a:ext>
                </a:extLst>
              </p:cNvPr>
              <p:cNvSpPr txBox="1"/>
              <p:nvPr/>
            </p:nvSpPr>
            <p:spPr>
              <a:xfrm>
                <a:off x="679732" y="4948947"/>
                <a:ext cx="7775499" cy="1200329"/>
              </a:xfrm>
              <a:prstGeom prst="rect">
                <a:avLst/>
              </a:prstGeom>
              <a:noFill/>
            </p:spPr>
            <p:txBody>
              <a:bodyPr wrap="square">
                <a:spAutoFit/>
              </a:bodyPr>
              <a:lstStyle/>
              <a:p>
                <a:r>
                  <a:rPr lang="en-GB" sz="1800" dirty="0">
                    <a:ea typeface="Cambria Math" panose="02040503050406030204" pitchFamily="18" charset="0"/>
                  </a:rPr>
                  <a:t>To have amplification of light intensity, it requires </a:t>
                </a:r>
                <a14:m>
                  <m:oMath xmlns:m="http://schemas.openxmlformats.org/officeDocument/2006/math">
                    <m:r>
                      <a:rPr lang="en-GB" sz="1800" i="1">
                        <a:latin typeface="Cambria Math" panose="02040503050406030204" pitchFamily="18" charset="0"/>
                      </a:rPr>
                      <m:t>𝑑𝐼</m:t>
                    </m:r>
                    <m:r>
                      <a:rPr lang="en-GB" sz="1800" b="0" i="0" smtClean="0">
                        <a:latin typeface="Cambria Math" panose="02040503050406030204" pitchFamily="18" charset="0"/>
                      </a:rPr>
                      <m:t>&gt;</m:t>
                    </m:r>
                    <m:r>
                      <a:rPr lang="en-GB" sz="1800">
                        <a:latin typeface="Cambria Math" panose="02040503050406030204" pitchFamily="18" charset="0"/>
                      </a:rPr>
                      <m:t>0</m:t>
                    </m:r>
                  </m:oMath>
                </a14:m>
                <a:r>
                  <a:rPr lang="en-GB" sz="1800" dirty="0">
                    <a:ea typeface="Cambria Math" panose="02040503050406030204" pitchFamily="18" charset="0"/>
                  </a:rPr>
                  <a:t> , however, generally </a:t>
                </a:r>
                <a14:m>
                  <m:oMath xmlns:m="http://schemas.openxmlformats.org/officeDocument/2006/math">
                    <m:sSub>
                      <m:sSubPr>
                        <m:ctrlPr>
                          <a:rPr lang="en-GB" sz="1800" i="1" smtClean="0">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𝑁</m:t>
                        </m:r>
                      </m:e>
                      <m:sub>
                        <m:r>
                          <a:rPr lang="en-GB" sz="1800" i="1">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ea typeface="Cambria Math" panose="02040503050406030204" pitchFamily="18" charset="0"/>
                      </a:rPr>
                      <m:t>&lt;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𝑁</m:t>
                        </m:r>
                      </m:e>
                      <m:sub>
                        <m:r>
                          <a:rPr lang="en-GB" sz="1800" b="0" i="1" smtClean="0">
                            <a:latin typeface="Cambria Math" panose="02040503050406030204" pitchFamily="18" charset="0"/>
                            <a:ea typeface="Cambria Math" panose="02040503050406030204" pitchFamily="18" charset="0"/>
                          </a:rPr>
                          <m:t>1</m:t>
                        </m:r>
                      </m:sub>
                    </m:sSub>
                  </m:oMath>
                </a14:m>
                <a:r>
                  <a:rPr lang="en-US" sz="1800" dirty="0"/>
                  <a:t>, so </a:t>
                </a:r>
                <a14:m>
                  <m:oMath xmlns:m="http://schemas.openxmlformats.org/officeDocument/2006/math">
                    <m:r>
                      <a:rPr lang="en-GB" sz="1800" i="1">
                        <a:latin typeface="Cambria Math" panose="02040503050406030204" pitchFamily="18" charset="0"/>
                      </a:rPr>
                      <m:t>𝑑𝐼</m:t>
                    </m:r>
                    <m:r>
                      <a:rPr lang="en-GB" sz="1800" b="0" i="0" smtClean="0">
                        <a:latin typeface="Cambria Math" panose="02040503050406030204" pitchFamily="18" charset="0"/>
                      </a:rPr>
                      <m:t>&lt;0</m:t>
                    </m:r>
                  </m:oMath>
                </a14:m>
                <a:r>
                  <a:rPr lang="en-US" sz="1800" dirty="0"/>
                  <a:t>. This means in normal circumstances light is absorbed rather than amplified. To achieve amplification, we need </a:t>
                </a:r>
                <a14:m>
                  <m:oMath xmlns:m="http://schemas.openxmlformats.org/officeDocument/2006/math">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𝑁</m:t>
                        </m:r>
                      </m:e>
                      <m:sub>
                        <m:r>
                          <a:rPr lang="en-GB" sz="1800" i="1">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ea typeface="Cambria Math" panose="02040503050406030204" pitchFamily="18" charset="0"/>
                      </a:rPr>
                      <m:t>&gt;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𝑁</m:t>
                        </m:r>
                      </m:e>
                      <m:sub>
                        <m:r>
                          <a:rPr lang="en-GB" sz="1800" i="1">
                            <a:latin typeface="Cambria Math" panose="02040503050406030204" pitchFamily="18" charset="0"/>
                            <a:ea typeface="Cambria Math" panose="02040503050406030204" pitchFamily="18" charset="0"/>
                          </a:rPr>
                          <m:t>1</m:t>
                        </m:r>
                      </m:sub>
                    </m:sSub>
                  </m:oMath>
                </a14:m>
                <a:r>
                  <a:rPr lang="en-US" sz="1800" dirty="0"/>
                  <a:t>, so called </a:t>
                </a:r>
                <a:r>
                  <a:rPr lang="en-US" sz="1800" b="1" i="1" dirty="0"/>
                  <a:t>population inversion</a:t>
                </a:r>
                <a:r>
                  <a:rPr lang="en-US" sz="1800" dirty="0"/>
                  <a:t>.</a:t>
                </a:r>
              </a:p>
            </p:txBody>
          </p:sp>
        </mc:Choice>
        <mc:Fallback xmlns="">
          <p:sp>
            <p:nvSpPr>
              <p:cNvPr id="41" name="TextBox 40">
                <a:extLst>
                  <a:ext uri="{FF2B5EF4-FFF2-40B4-BE49-F238E27FC236}">
                    <a16:creationId xmlns:a16="http://schemas.microsoft.com/office/drawing/2014/main" id="{9F1F27CC-8076-8D4B-B5BB-30F0B84F13D7}"/>
                  </a:ext>
                </a:extLst>
              </p:cNvPr>
              <p:cNvSpPr txBox="1">
                <a:spLocks noRot="1" noChangeAspect="1" noMove="1" noResize="1" noEditPoints="1" noAdjustHandles="1" noChangeArrowheads="1" noChangeShapeType="1" noTextEdit="1"/>
              </p:cNvSpPr>
              <p:nvPr/>
            </p:nvSpPr>
            <p:spPr>
              <a:xfrm>
                <a:off x="679732" y="4948947"/>
                <a:ext cx="7775499" cy="1200329"/>
              </a:xfrm>
              <a:prstGeom prst="rect">
                <a:avLst/>
              </a:prstGeom>
              <a:blipFill>
                <a:blip r:embed="rId10"/>
                <a:stretch>
                  <a:fillRect l="-653" t="-2083" b="-6250"/>
                </a:stretch>
              </a:blipFill>
            </p:spPr>
            <p:txBody>
              <a:bodyPr/>
              <a:lstStyle/>
              <a:p>
                <a:r>
                  <a:rPr lang="en-US">
                    <a:noFill/>
                  </a:rPr>
                  <a:t> </a:t>
                </a:r>
              </a:p>
            </p:txBody>
          </p:sp>
        </mc:Fallback>
      </mc:AlternateContent>
    </p:spTree>
    <p:extLst>
      <p:ext uri="{BB962C8B-B14F-4D97-AF65-F5344CB8AC3E}">
        <p14:creationId xmlns:p14="http://schemas.microsoft.com/office/powerpoint/2010/main" val="15105116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Lifetime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C4B9D65A-11F0-CD4E-BC07-89B7B9F0669C}"/>
              </a:ext>
            </a:extLst>
          </p:cNvPr>
          <p:cNvGrpSpPr/>
          <p:nvPr/>
        </p:nvGrpSpPr>
        <p:grpSpPr>
          <a:xfrm>
            <a:off x="2743194" y="1191823"/>
            <a:ext cx="4406772" cy="1803874"/>
            <a:chOff x="3788224" y="1625126"/>
            <a:chExt cx="4406772" cy="1803874"/>
          </a:xfrm>
        </p:grpSpPr>
        <p:cxnSp>
          <p:nvCxnSpPr>
            <p:cNvPr id="24" name="Straight Connector 23">
              <a:extLst>
                <a:ext uri="{FF2B5EF4-FFF2-40B4-BE49-F238E27FC236}">
                  <a16:creationId xmlns:a16="http://schemas.microsoft.com/office/drawing/2014/main" id="{B8124EC4-0D33-B441-A63A-03EC0A8165A3}"/>
                </a:ext>
              </a:extLst>
            </p:cNvPr>
            <p:cNvCxnSpPr/>
            <p:nvPr/>
          </p:nvCxnSpPr>
          <p:spPr bwMode="auto">
            <a:xfrm>
              <a:off x="3788224" y="1862912"/>
              <a:ext cx="30240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9D3E4AE8-F2AE-4C4D-A35C-E46606EE675F}"/>
                </a:ext>
              </a:extLst>
            </p:cNvPr>
            <p:cNvCxnSpPr/>
            <p:nvPr/>
          </p:nvCxnSpPr>
          <p:spPr bwMode="auto">
            <a:xfrm>
              <a:off x="3788229" y="3250346"/>
              <a:ext cx="30240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29" name="Oval 28">
              <a:extLst>
                <a:ext uri="{FF2B5EF4-FFF2-40B4-BE49-F238E27FC236}">
                  <a16:creationId xmlns:a16="http://schemas.microsoft.com/office/drawing/2014/main" id="{6426CCE0-B096-674A-B042-3B5BDB51066C}"/>
                </a:ext>
              </a:extLst>
            </p:cNvPr>
            <p:cNvSpPr/>
            <p:nvPr/>
          </p:nvSpPr>
          <p:spPr>
            <a:xfrm>
              <a:off x="4450627" y="1736912"/>
              <a:ext cx="252000" cy="252000"/>
            </a:xfrm>
            <a:prstGeom prst="ellipse">
              <a:avLst/>
            </a:prstGeom>
            <a:solidFill>
              <a:srgbClr val="66FF33"/>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71998D3-270C-C148-924E-64C242851E22}"/>
                    </a:ext>
                  </a:extLst>
                </p:cNvPr>
                <p:cNvSpPr txBox="1"/>
                <p:nvPr/>
              </p:nvSpPr>
              <p:spPr>
                <a:xfrm>
                  <a:off x="6564152" y="1625126"/>
                  <a:ext cx="112815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𝐸</m:t>
                            </m:r>
                          </m:e>
                          <m:sub>
                            <m:r>
                              <a:rPr lang="en-GB" sz="2000" b="0" i="1" smtClean="0">
                                <a:latin typeface="Cambria Math" panose="02040503050406030204" pitchFamily="18" charset="0"/>
                                <a:ea typeface="Cambria Math" panose="02040503050406030204" pitchFamily="18" charset="0"/>
                              </a:rPr>
                              <m:t>2</m:t>
                            </m:r>
                          </m:sub>
                        </m:sSub>
                      </m:oMath>
                    </m:oMathPara>
                  </a14:m>
                  <a:endParaRPr lang="en-US" sz="2000" dirty="0"/>
                </a:p>
              </p:txBody>
            </p:sp>
          </mc:Choice>
          <mc:Fallback xmlns="">
            <p:sp>
              <p:nvSpPr>
                <p:cNvPr id="31" name="TextBox 30">
                  <a:extLst>
                    <a:ext uri="{FF2B5EF4-FFF2-40B4-BE49-F238E27FC236}">
                      <a16:creationId xmlns:a16="http://schemas.microsoft.com/office/drawing/2014/main" id="{171998D3-270C-C148-924E-64C242851E22}"/>
                    </a:ext>
                  </a:extLst>
                </p:cNvPr>
                <p:cNvSpPr txBox="1">
                  <a:spLocks noRot="1" noChangeAspect="1" noMove="1" noResize="1" noEditPoints="1" noAdjustHandles="1" noChangeArrowheads="1" noChangeShapeType="1" noTextEdit="1"/>
                </p:cNvSpPr>
                <p:nvPr/>
              </p:nvSpPr>
              <p:spPr>
                <a:xfrm>
                  <a:off x="6564152" y="1625126"/>
                  <a:ext cx="1128155"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9142708-F63A-FF4F-A813-1E446913AD8A}"/>
                    </a:ext>
                  </a:extLst>
                </p:cNvPr>
                <p:cNvSpPr txBox="1"/>
                <p:nvPr/>
              </p:nvSpPr>
              <p:spPr>
                <a:xfrm>
                  <a:off x="6521285" y="3028890"/>
                  <a:ext cx="112815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𝐸</m:t>
                            </m:r>
                          </m:e>
                          <m:sub>
                            <m:r>
                              <a:rPr lang="en-GB" sz="2000" b="0" i="1" smtClean="0">
                                <a:latin typeface="Cambria Math" panose="02040503050406030204" pitchFamily="18" charset="0"/>
                                <a:ea typeface="Cambria Math" panose="02040503050406030204" pitchFamily="18" charset="0"/>
                              </a:rPr>
                              <m:t>1</m:t>
                            </m:r>
                          </m:sub>
                        </m:sSub>
                      </m:oMath>
                    </m:oMathPara>
                  </a14:m>
                  <a:endParaRPr lang="en-US" sz="2000" dirty="0"/>
                </a:p>
              </p:txBody>
            </p:sp>
          </mc:Choice>
          <mc:Fallback xmlns="">
            <p:sp>
              <p:nvSpPr>
                <p:cNvPr id="36" name="TextBox 35">
                  <a:extLst>
                    <a:ext uri="{FF2B5EF4-FFF2-40B4-BE49-F238E27FC236}">
                      <a16:creationId xmlns:a16="http://schemas.microsoft.com/office/drawing/2014/main" id="{A9142708-F63A-FF4F-A813-1E446913AD8A}"/>
                    </a:ext>
                  </a:extLst>
                </p:cNvPr>
                <p:cNvSpPr txBox="1">
                  <a:spLocks noRot="1" noChangeAspect="1" noMove="1" noResize="1" noEditPoints="1" noAdjustHandles="1" noChangeArrowheads="1" noChangeShapeType="1" noTextEdit="1"/>
                </p:cNvSpPr>
                <p:nvPr/>
              </p:nvSpPr>
              <p:spPr>
                <a:xfrm>
                  <a:off x="6521285" y="3028890"/>
                  <a:ext cx="1128155" cy="400110"/>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6C986981-1AED-E74F-98B7-F97F4F2E91E3}"/>
                </a:ext>
              </a:extLst>
            </p:cNvPr>
            <p:cNvCxnSpPr>
              <a:stCxn id="29" idx="4"/>
            </p:cNvCxnSpPr>
            <p:nvPr/>
          </p:nvCxnSpPr>
          <p:spPr bwMode="auto">
            <a:xfrm flipH="1">
              <a:off x="4572000" y="1988912"/>
              <a:ext cx="4627" cy="12614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38" name="Picture 37">
              <a:extLst>
                <a:ext uri="{FF2B5EF4-FFF2-40B4-BE49-F238E27FC236}">
                  <a16:creationId xmlns:a16="http://schemas.microsoft.com/office/drawing/2014/main" id="{A0C97FE9-5CE2-7E4E-BEB7-B5C152BF4315}"/>
                </a:ext>
              </a:extLst>
            </p:cNvPr>
            <p:cNvPicPr>
              <a:picLocks noChangeAspect="1"/>
            </p:cNvPicPr>
            <p:nvPr/>
          </p:nvPicPr>
          <p:blipFill>
            <a:blip r:embed="rId5"/>
            <a:stretch>
              <a:fillRect/>
            </a:stretch>
          </p:blipFill>
          <p:spPr>
            <a:xfrm>
              <a:off x="4643093" y="2504212"/>
              <a:ext cx="880506" cy="436060"/>
            </a:xfrm>
            <a:prstGeom prst="rect">
              <a:avLst/>
            </a:prstGeom>
          </p:spPr>
        </p:pic>
        <p:sp>
          <p:nvSpPr>
            <p:cNvPr id="39" name="Oval 38">
              <a:extLst>
                <a:ext uri="{FF2B5EF4-FFF2-40B4-BE49-F238E27FC236}">
                  <a16:creationId xmlns:a16="http://schemas.microsoft.com/office/drawing/2014/main" id="{DC3BDB69-AD65-8243-AF7C-EC3E895DC855}"/>
                </a:ext>
              </a:extLst>
            </p:cNvPr>
            <p:cNvSpPr/>
            <p:nvPr/>
          </p:nvSpPr>
          <p:spPr>
            <a:xfrm>
              <a:off x="6210795" y="1751977"/>
              <a:ext cx="252000" cy="252000"/>
            </a:xfrm>
            <a:prstGeom prst="ellipse">
              <a:avLst/>
            </a:prstGeom>
            <a:solidFill>
              <a:srgbClr val="66FF33"/>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40" name="Straight Arrow Connector 39">
              <a:extLst>
                <a:ext uri="{FF2B5EF4-FFF2-40B4-BE49-F238E27FC236}">
                  <a16:creationId xmlns:a16="http://schemas.microsoft.com/office/drawing/2014/main" id="{D0914A81-89F9-7E43-B23A-C5A771829DFE}"/>
                </a:ext>
              </a:extLst>
            </p:cNvPr>
            <p:cNvCxnSpPr/>
            <p:nvPr/>
          </p:nvCxnSpPr>
          <p:spPr bwMode="auto">
            <a:xfrm flipH="1">
              <a:off x="6336795" y="1987334"/>
              <a:ext cx="4627" cy="1261434"/>
            </a:xfrm>
            <a:prstGeom prst="straightConnector1">
              <a:avLst/>
            </a:prstGeom>
            <a:solidFill>
              <a:schemeClr val="accent1"/>
            </a:solidFill>
            <a:ln w="9525" cap="flat" cmpd="sng" algn="ctr">
              <a:solidFill>
                <a:schemeClr val="tx1"/>
              </a:solidFill>
              <a:prstDash val="dash"/>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CC8A315-7601-184D-874F-5F890E174D0A}"/>
                    </a:ext>
                  </a:extLst>
                </p:cNvPr>
                <p:cNvSpPr txBox="1"/>
                <p:nvPr/>
              </p:nvSpPr>
              <p:spPr>
                <a:xfrm>
                  <a:off x="4637927" y="2752599"/>
                  <a:ext cx="2620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𝛾</m:t>
                            </m:r>
                          </m:e>
                          <m:sub>
                            <m:r>
                              <a:rPr lang="en-GB" sz="1800" b="0" i="1" smtClean="0">
                                <a:latin typeface="Cambria Math" panose="02040503050406030204" pitchFamily="18" charset="0"/>
                              </a:rPr>
                              <m:t>𝑟</m:t>
                            </m:r>
                          </m:sub>
                        </m:sSub>
                      </m:oMath>
                    </m:oMathPara>
                  </a14:m>
                  <a:endParaRPr lang="en-US" sz="1800" dirty="0"/>
                </a:p>
              </p:txBody>
            </p:sp>
          </mc:Choice>
          <mc:Fallback xmlns="">
            <p:sp>
              <p:nvSpPr>
                <p:cNvPr id="16" name="TextBox 15">
                  <a:extLst>
                    <a:ext uri="{FF2B5EF4-FFF2-40B4-BE49-F238E27FC236}">
                      <a16:creationId xmlns:a16="http://schemas.microsoft.com/office/drawing/2014/main" id="{8CC8A315-7601-184D-874F-5F890E174D0A}"/>
                    </a:ext>
                  </a:extLst>
                </p:cNvPr>
                <p:cNvSpPr txBox="1">
                  <a:spLocks noRot="1" noChangeAspect="1" noMove="1" noResize="1" noEditPoints="1" noAdjustHandles="1" noChangeArrowheads="1" noChangeShapeType="1" noTextEdit="1"/>
                </p:cNvSpPr>
                <p:nvPr/>
              </p:nvSpPr>
              <p:spPr>
                <a:xfrm>
                  <a:off x="4637927" y="2752599"/>
                  <a:ext cx="262058" cy="276999"/>
                </a:xfrm>
                <a:prstGeom prst="rect">
                  <a:avLst/>
                </a:prstGeom>
                <a:blipFill>
                  <a:blip r:embed="rId6"/>
                  <a:stretch>
                    <a:fillRect l="-18182"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21F2DB-D492-E44A-B002-23E29659A422}"/>
                    </a:ext>
                  </a:extLst>
                </p:cNvPr>
                <p:cNvSpPr txBox="1"/>
                <p:nvPr/>
              </p:nvSpPr>
              <p:spPr>
                <a:xfrm>
                  <a:off x="6414632" y="2504212"/>
                  <a:ext cx="3710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𝛾</m:t>
                            </m:r>
                          </m:e>
                          <m:sub>
                            <m:r>
                              <a:rPr lang="en-GB" sz="1800" b="0" i="1" smtClean="0">
                                <a:latin typeface="Cambria Math" panose="02040503050406030204" pitchFamily="18" charset="0"/>
                              </a:rPr>
                              <m:t>𝑛𝑟</m:t>
                            </m:r>
                          </m:sub>
                        </m:sSub>
                      </m:oMath>
                    </m:oMathPara>
                  </a14:m>
                  <a:endParaRPr lang="en-US" sz="1800" dirty="0"/>
                </a:p>
              </p:txBody>
            </p:sp>
          </mc:Choice>
          <mc:Fallback xmlns="">
            <p:sp>
              <p:nvSpPr>
                <p:cNvPr id="41" name="TextBox 40">
                  <a:extLst>
                    <a:ext uri="{FF2B5EF4-FFF2-40B4-BE49-F238E27FC236}">
                      <a16:creationId xmlns:a16="http://schemas.microsoft.com/office/drawing/2014/main" id="{9721F2DB-D492-E44A-B002-23E29659A422}"/>
                    </a:ext>
                  </a:extLst>
                </p:cNvPr>
                <p:cNvSpPr txBox="1">
                  <a:spLocks noRot="1" noChangeAspect="1" noMove="1" noResize="1" noEditPoints="1" noAdjustHandles="1" noChangeArrowheads="1" noChangeShapeType="1" noTextEdit="1"/>
                </p:cNvSpPr>
                <p:nvPr/>
              </p:nvSpPr>
              <p:spPr>
                <a:xfrm>
                  <a:off x="6414632" y="2504212"/>
                  <a:ext cx="371063" cy="276999"/>
                </a:xfrm>
                <a:prstGeom prst="rect">
                  <a:avLst/>
                </a:prstGeom>
                <a:blipFill>
                  <a:blip r:embed="rId7"/>
                  <a:stretch>
                    <a:fillRect l="-12903" b="-3181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FBC1734-6458-0948-B0C9-3F61F3BA790C}"/>
                </a:ext>
              </a:extLst>
            </p:cNvPr>
            <p:cNvSpPr txBox="1"/>
            <p:nvPr/>
          </p:nvSpPr>
          <p:spPr>
            <a:xfrm>
              <a:off x="6336795" y="2118541"/>
              <a:ext cx="1858201" cy="338554"/>
            </a:xfrm>
            <a:prstGeom prst="rect">
              <a:avLst/>
            </a:prstGeom>
            <a:noFill/>
          </p:spPr>
          <p:txBody>
            <a:bodyPr wrap="none" rtlCol="0">
              <a:spAutoFit/>
            </a:bodyPr>
            <a:lstStyle/>
            <a:p>
              <a:r>
                <a:rPr lang="en-US" sz="1600" dirty="0"/>
                <a:t>Non-radiative decay</a:t>
              </a:r>
            </a:p>
          </p:txBody>
        </p:sp>
        <p:sp>
          <p:nvSpPr>
            <p:cNvPr id="42" name="TextBox 41">
              <a:extLst>
                <a:ext uri="{FF2B5EF4-FFF2-40B4-BE49-F238E27FC236}">
                  <a16:creationId xmlns:a16="http://schemas.microsoft.com/office/drawing/2014/main" id="{CB05CEF8-7195-914B-BF66-5C58D839753A}"/>
                </a:ext>
              </a:extLst>
            </p:cNvPr>
            <p:cNvSpPr txBox="1"/>
            <p:nvPr/>
          </p:nvSpPr>
          <p:spPr>
            <a:xfrm>
              <a:off x="4574115" y="2102659"/>
              <a:ext cx="1503938" cy="338554"/>
            </a:xfrm>
            <a:prstGeom prst="rect">
              <a:avLst/>
            </a:prstGeom>
            <a:noFill/>
          </p:spPr>
          <p:txBody>
            <a:bodyPr wrap="none" rtlCol="0">
              <a:spAutoFit/>
            </a:bodyPr>
            <a:lstStyle/>
            <a:p>
              <a:r>
                <a:rPr lang="en-US" sz="1600" dirty="0"/>
                <a:t>Radiative decay</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0965122-A15C-E841-9677-42682E2BA68D}"/>
                  </a:ext>
                </a:extLst>
              </p:cNvPr>
              <p:cNvSpPr txBox="1"/>
              <p:nvPr/>
            </p:nvSpPr>
            <p:spPr>
              <a:xfrm>
                <a:off x="791280" y="3429000"/>
                <a:ext cx="7374577" cy="1477328"/>
              </a:xfrm>
              <a:prstGeom prst="rect">
                <a:avLst/>
              </a:prstGeom>
              <a:noFill/>
            </p:spPr>
            <p:txBody>
              <a:bodyPr wrap="square" rtlCol="0">
                <a:spAutoFit/>
              </a:bodyPr>
              <a:lstStyle/>
              <a:p>
                <a:r>
                  <a:rPr lang="en-US" sz="1800" dirty="0"/>
                  <a:t>Atoms can stay at excited energy states for a short time. They will transit back to the ground state either by emitting a photon which is called radiative decay or without emitting a photon which is called non-radiative decay. The lifetime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oMath>
                </a14:m>
                <a:r>
                  <a:rPr lang="en-US" sz="1800" dirty="0"/>
                  <a:t> of atoms at an excited state is inversely proportional to the total decay rate (sum of radiative decay rate </a:t>
                </a:r>
                <a14:m>
                  <m:oMath xmlns:m="http://schemas.openxmlformats.org/officeDocument/2006/math">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𝛾</m:t>
                        </m:r>
                      </m:e>
                      <m:sub>
                        <m:r>
                          <a:rPr lang="en-GB" sz="1800" i="1">
                            <a:latin typeface="Cambria Math" panose="02040503050406030204" pitchFamily="18" charset="0"/>
                          </a:rPr>
                          <m:t>𝑟</m:t>
                        </m:r>
                      </m:sub>
                    </m:sSub>
                  </m:oMath>
                </a14:m>
                <a:r>
                  <a:rPr lang="en-US" sz="1800" dirty="0"/>
                  <a:t> and the non-radiative decay rate </a:t>
                </a:r>
                <a14:m>
                  <m:oMath xmlns:m="http://schemas.openxmlformats.org/officeDocument/2006/math">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𝛾</m:t>
                        </m:r>
                      </m:e>
                      <m:sub>
                        <m:r>
                          <a:rPr lang="en-GB" sz="1800" i="1">
                            <a:latin typeface="Cambria Math" panose="02040503050406030204" pitchFamily="18" charset="0"/>
                          </a:rPr>
                          <m:t>𝑛𝑟</m:t>
                        </m:r>
                      </m:sub>
                    </m:sSub>
                  </m:oMath>
                </a14:m>
                <a:r>
                  <a:rPr lang="en-US" sz="1800" dirty="0"/>
                  <a:t>).</a:t>
                </a:r>
              </a:p>
            </p:txBody>
          </p:sp>
        </mc:Choice>
        <mc:Fallback xmlns="">
          <p:sp>
            <p:nvSpPr>
              <p:cNvPr id="21" name="TextBox 20">
                <a:extLst>
                  <a:ext uri="{FF2B5EF4-FFF2-40B4-BE49-F238E27FC236}">
                    <a16:creationId xmlns:a16="http://schemas.microsoft.com/office/drawing/2014/main" id="{40965122-A15C-E841-9677-42682E2BA68D}"/>
                  </a:ext>
                </a:extLst>
              </p:cNvPr>
              <p:cNvSpPr txBox="1">
                <a:spLocks noRot="1" noChangeAspect="1" noMove="1" noResize="1" noEditPoints="1" noAdjustHandles="1" noChangeArrowheads="1" noChangeShapeType="1" noTextEdit="1"/>
              </p:cNvSpPr>
              <p:nvPr/>
            </p:nvSpPr>
            <p:spPr>
              <a:xfrm>
                <a:off x="791280" y="3429000"/>
                <a:ext cx="7374577" cy="1477328"/>
              </a:xfrm>
              <a:prstGeom prst="rect">
                <a:avLst/>
              </a:prstGeom>
              <a:blipFill>
                <a:blip r:embed="rId8"/>
                <a:stretch>
                  <a:fillRect l="-687" t="-2564" r="-859"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88EE84E-41B6-9F40-9BCB-27796EE8C0D5}"/>
                  </a:ext>
                </a:extLst>
              </p:cNvPr>
              <p:cNvSpPr txBox="1"/>
              <p:nvPr/>
            </p:nvSpPr>
            <p:spPr>
              <a:xfrm>
                <a:off x="2186632" y="5224621"/>
                <a:ext cx="4583874" cy="6595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GB" sz="1800" b="0" i="1" smtClean="0">
                          <a:latin typeface="Cambria Math" panose="02040503050406030204" pitchFamily="18" charset="0"/>
                          <a:ea typeface="Cambria Math" panose="02040503050406030204" pitchFamily="18" charset="0"/>
                        </a:rPr>
                        <m:t>=</m:t>
                      </m:r>
                      <m:f>
                        <m:fPr>
                          <m:ctrlPr>
                            <a:rPr lang="en-GB" sz="1800" b="0" i="1" smtClean="0">
                              <a:latin typeface="Cambria Math" panose="02040503050406030204" pitchFamily="18" charset="0"/>
                              <a:ea typeface="Cambria Math" panose="02040503050406030204" pitchFamily="18" charset="0"/>
                            </a:rPr>
                          </m:ctrlPr>
                        </m:fPr>
                        <m:num>
                          <m:r>
                            <a:rPr lang="en-GB" sz="1800" b="0" i="1" smtClean="0">
                              <a:latin typeface="Cambria Math" panose="02040503050406030204" pitchFamily="18" charset="0"/>
                              <a:ea typeface="Cambria Math" panose="02040503050406030204" pitchFamily="18" charset="0"/>
                            </a:rPr>
                            <m:t>1</m:t>
                          </m:r>
                        </m:num>
                        <m:den>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𝛾</m:t>
                              </m:r>
                            </m:e>
                            <m:sub>
                              <m:r>
                                <a:rPr lang="en-GB" sz="1800" i="1">
                                  <a:latin typeface="Cambria Math" panose="02040503050406030204" pitchFamily="18" charset="0"/>
                                </a:rPr>
                                <m:t>𝑟</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𝛾</m:t>
                              </m:r>
                            </m:e>
                            <m:sub>
                              <m:r>
                                <a:rPr lang="en-GB" sz="1800" b="0" i="1" smtClean="0">
                                  <a:latin typeface="Cambria Math" panose="02040503050406030204" pitchFamily="18" charset="0"/>
                                  <a:ea typeface="Cambria Math" panose="02040503050406030204" pitchFamily="18" charset="0"/>
                                </a:rPr>
                                <m:t>𝑛</m:t>
                              </m:r>
                              <m:r>
                                <a:rPr lang="en-GB" sz="1800" i="1">
                                  <a:latin typeface="Cambria Math" panose="02040503050406030204" pitchFamily="18" charset="0"/>
                                </a:rPr>
                                <m:t>𝑟</m:t>
                              </m:r>
                            </m:sub>
                          </m:sSub>
                        </m:den>
                      </m:f>
                    </m:oMath>
                  </m:oMathPara>
                </a14:m>
                <a:endParaRPr lang="en-US" sz="1800" dirty="0"/>
              </a:p>
            </p:txBody>
          </p:sp>
        </mc:Choice>
        <mc:Fallback xmlns="">
          <p:sp>
            <p:nvSpPr>
              <p:cNvPr id="43" name="TextBox 42">
                <a:extLst>
                  <a:ext uri="{FF2B5EF4-FFF2-40B4-BE49-F238E27FC236}">
                    <a16:creationId xmlns:a16="http://schemas.microsoft.com/office/drawing/2014/main" id="{988EE84E-41B6-9F40-9BCB-27796EE8C0D5}"/>
                  </a:ext>
                </a:extLst>
              </p:cNvPr>
              <p:cNvSpPr txBox="1">
                <a:spLocks noRot="1" noChangeAspect="1" noMove="1" noResize="1" noEditPoints="1" noAdjustHandles="1" noChangeArrowheads="1" noChangeShapeType="1" noTextEdit="1"/>
              </p:cNvSpPr>
              <p:nvPr/>
            </p:nvSpPr>
            <p:spPr>
              <a:xfrm>
                <a:off x="2186632" y="5224621"/>
                <a:ext cx="4583874" cy="659540"/>
              </a:xfrm>
              <a:prstGeom prst="rect">
                <a:avLst/>
              </a:prstGeom>
              <a:blipFill>
                <a:blip r:embed="rId9"/>
                <a:stretch>
                  <a:fillRect b="-1887"/>
                </a:stretch>
              </a:blipFill>
            </p:spPr>
            <p:txBody>
              <a:bodyPr/>
              <a:lstStyle/>
              <a:p>
                <a:r>
                  <a:rPr lang="en-US">
                    <a:noFill/>
                  </a:rPr>
                  <a:t> </a:t>
                </a:r>
              </a:p>
            </p:txBody>
          </p:sp>
        </mc:Fallback>
      </mc:AlternateContent>
    </p:spTree>
    <p:extLst>
      <p:ext uri="{BB962C8B-B14F-4D97-AF65-F5344CB8AC3E}">
        <p14:creationId xmlns:p14="http://schemas.microsoft.com/office/powerpoint/2010/main" val="5066091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Population Inversion</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D5304C2-EBD0-4848-AAD4-138B938A07E5}"/>
                  </a:ext>
                </a:extLst>
              </p:cNvPr>
              <p:cNvSpPr txBox="1"/>
              <p:nvPr/>
            </p:nvSpPr>
            <p:spPr>
              <a:xfrm>
                <a:off x="555109" y="4296974"/>
                <a:ext cx="8313324" cy="2308324"/>
              </a:xfrm>
              <a:prstGeom prst="rect">
                <a:avLst/>
              </a:prstGeom>
              <a:noFill/>
            </p:spPr>
            <p:txBody>
              <a:bodyPr wrap="square" rtlCol="0">
                <a:spAutoFit/>
              </a:bodyPr>
              <a:lstStyle/>
              <a:p>
                <a:r>
                  <a:rPr lang="en-GB" sz="1600" dirty="0"/>
                  <a:t>Population inversion can be achieved on a three energy-level system involving different lifetimes. </a:t>
                </a:r>
              </a:p>
              <a:p>
                <a:pPr marL="285750" indent="-285750">
                  <a:buFont typeface="Arial" panose="020B0604020202020204" pitchFamily="34" charset="0"/>
                  <a:buChar char="•"/>
                </a:pPr>
                <a:r>
                  <a:rPr lang="en-GB" sz="1600" dirty="0"/>
                  <a:t>Atoms are pumped onto the highest level 3 with an absorption rate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𝛾</m:t>
                        </m:r>
                      </m:e>
                      <m:sub>
                        <m:r>
                          <a:rPr lang="en-GB" sz="1600" i="1">
                            <a:latin typeface="Cambria Math" panose="02040503050406030204" pitchFamily="18" charset="0"/>
                          </a:rPr>
                          <m:t>13</m:t>
                        </m:r>
                      </m:sub>
                    </m:sSub>
                  </m:oMath>
                </a14:m>
                <a:r>
                  <a:rPr lang="en-US" sz="1600" dirty="0"/>
                  <a:t>. </a:t>
                </a:r>
              </a:p>
              <a:p>
                <a:pPr marL="285750" indent="-285750">
                  <a:buFont typeface="Arial" panose="020B0604020202020204" pitchFamily="34" charset="0"/>
                  <a:buChar char="•"/>
                </a:pPr>
                <a:r>
                  <a:rPr lang="en-US" sz="1600" dirty="0"/>
                  <a:t>Atoms at level 3 quickly relax to level 2 without emitting photons with a decay rate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𝛾</m:t>
                        </m:r>
                      </m:e>
                      <m:sub>
                        <m:r>
                          <a:rPr lang="en-GB" sz="1600" i="1">
                            <a:latin typeface="Cambria Math" panose="02040503050406030204" pitchFamily="18" charset="0"/>
                          </a:rPr>
                          <m:t>32</m:t>
                        </m:r>
                      </m:sub>
                    </m:sSub>
                  </m:oMath>
                </a14:m>
                <a:r>
                  <a:rPr lang="en-US" sz="1600" dirty="0"/>
                  <a:t>. </a:t>
                </a:r>
              </a:p>
              <a:p>
                <a:pPr marL="285750" indent="-285750">
                  <a:buFont typeface="Arial" panose="020B0604020202020204" pitchFamily="34" charset="0"/>
                  <a:buChar char="•"/>
                </a:pPr>
                <a:r>
                  <a:rPr lang="en-US" sz="1600" dirty="0"/>
                  <a:t>Atoms at level 2 transit to the ground state much more slowly with a decay rate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𝛾</m:t>
                        </m:r>
                      </m:e>
                      <m:sub>
                        <m:r>
                          <a:rPr lang="en-GB" sz="1600" i="1">
                            <a:latin typeface="Cambria Math" panose="02040503050406030204" pitchFamily="18" charset="0"/>
                          </a:rPr>
                          <m:t>21</m:t>
                        </m:r>
                      </m:sub>
                    </m:sSub>
                  </m:oMath>
                </a14:m>
                <a:r>
                  <a:rPr lang="en-US" sz="1600" dirty="0"/>
                  <a:t>. </a:t>
                </a:r>
              </a:p>
              <a:p>
                <a:pPr marL="285750" indent="-285750">
                  <a:buFont typeface="Arial" panose="020B0604020202020204" pitchFamily="34" charset="0"/>
                  <a:buChar char="•"/>
                </a:pPr>
                <a:r>
                  <a:rPr lang="en-US" sz="1600" dirty="0"/>
                  <a:t>Under the condition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𝛾</m:t>
                        </m:r>
                      </m:e>
                      <m:sub>
                        <m:r>
                          <a:rPr lang="en-GB" sz="1600" i="1">
                            <a:latin typeface="Cambria Math" panose="02040503050406030204" pitchFamily="18" charset="0"/>
                          </a:rPr>
                          <m:t>32</m:t>
                        </m:r>
                      </m:sub>
                    </m:sSub>
                    <m:r>
                      <a:rPr lang="en-GB"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𝛾</m:t>
                        </m:r>
                      </m:e>
                      <m:sub>
                        <m:r>
                          <a:rPr lang="en-GB" sz="1600" b="0" i="1" smtClean="0">
                            <a:latin typeface="Cambria Math" panose="02040503050406030204" pitchFamily="18" charset="0"/>
                            <a:ea typeface="Cambria Math" panose="02040503050406030204" pitchFamily="18" charset="0"/>
                          </a:rPr>
                          <m:t>13</m:t>
                        </m:r>
                      </m:sub>
                    </m:sSub>
                    <m:r>
                      <a:rPr lang="en-GB" sz="160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𝛾</m:t>
                        </m:r>
                      </m:e>
                      <m:sub>
                        <m:r>
                          <a:rPr lang="en-GB" sz="1600" b="0" i="1" smtClean="0">
                            <a:latin typeface="Cambria Math" panose="02040503050406030204" pitchFamily="18" charset="0"/>
                            <a:ea typeface="Cambria Math" panose="02040503050406030204" pitchFamily="18" charset="0"/>
                          </a:rPr>
                          <m:t>21</m:t>
                        </m:r>
                      </m:sub>
                    </m:sSub>
                  </m:oMath>
                </a14:m>
                <a:r>
                  <a:rPr lang="en-US" sz="1600" dirty="0"/>
                  <a:t>, or lifetime</a:t>
                </a:r>
                <a14:m>
                  <m:oMath xmlns:m="http://schemas.openxmlformats.org/officeDocument/2006/math">
                    <m:r>
                      <a:rPr lang="en-GB" sz="1600" b="0" i="0" dirty="0" smtClean="0">
                        <a:latin typeface="Cambria Math" panose="02040503050406030204" pitchFamily="18" charset="0"/>
                      </a:rPr>
                      <m:t> </m:t>
                    </m:r>
                    <m:sSub>
                      <m:sSubPr>
                        <m:ctrlPr>
                          <a:rPr lang="en-US" sz="1600" i="1">
                            <a:latin typeface="Cambria Math" panose="02040503050406030204" pitchFamily="18" charset="0"/>
                          </a:rPr>
                        </m:ctrlPr>
                      </m:sSubPr>
                      <m:e>
                        <m:r>
                          <a:rPr lang="en-GB" sz="1600" b="0" i="1" smtClean="0">
                            <a:latin typeface="Cambria Math" panose="02040503050406030204" pitchFamily="18" charset="0"/>
                          </a:rPr>
                          <m:t> </m:t>
                        </m:r>
                        <m:r>
                          <a:rPr lang="en-US" sz="1600" i="1" smtClean="0">
                            <a:latin typeface="Cambria Math" panose="02040503050406030204" pitchFamily="18" charset="0"/>
                            <a:ea typeface="Cambria Math" panose="02040503050406030204" pitchFamily="18" charset="0"/>
                          </a:rPr>
                          <m:t>𝜏</m:t>
                        </m:r>
                      </m:e>
                      <m:sub>
                        <m:r>
                          <a:rPr lang="en-GB" sz="1600" i="1">
                            <a:latin typeface="Cambria Math" panose="02040503050406030204" pitchFamily="18" charset="0"/>
                          </a:rPr>
                          <m:t>32</m:t>
                        </m:r>
                      </m:sub>
                    </m:sSub>
                    <m:r>
                      <a:rPr lang="en-GB"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𝜏</m:t>
                        </m:r>
                      </m:e>
                      <m:sub>
                        <m:r>
                          <a:rPr lang="en-GB" sz="1600" i="1">
                            <a:latin typeface="Cambria Math" panose="02040503050406030204" pitchFamily="18" charset="0"/>
                            <a:ea typeface="Cambria Math" panose="02040503050406030204" pitchFamily="18" charset="0"/>
                          </a:rPr>
                          <m:t>13</m:t>
                        </m:r>
                      </m:sub>
                    </m:sSub>
                    <m:r>
                      <a:rPr lang="en-GB" sz="160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𝜏</m:t>
                        </m:r>
                      </m:e>
                      <m:sub>
                        <m:r>
                          <a:rPr lang="en-GB" sz="1600" i="1">
                            <a:latin typeface="Cambria Math" panose="02040503050406030204" pitchFamily="18" charset="0"/>
                            <a:ea typeface="Cambria Math" panose="02040503050406030204" pitchFamily="18" charset="0"/>
                          </a:rPr>
                          <m:t>21</m:t>
                        </m:r>
                      </m:sub>
                    </m:sSub>
                  </m:oMath>
                </a14:m>
                <a:r>
                  <a:rPr lang="en-US" sz="1600" dirty="0"/>
                  <a:t>, more atoms will be accumulated at energy level 2 than at the ground state, achieving population inversion between level 2 and level 1. </a:t>
                </a:r>
              </a:p>
              <a:p>
                <a:pPr marL="285750" indent="-285750">
                  <a:buFont typeface="Arial" panose="020B0604020202020204" pitchFamily="34" charset="0"/>
                  <a:buChar char="•"/>
                </a:pPr>
                <a:r>
                  <a:rPr lang="en-US" sz="1600" dirty="0"/>
                  <a:t>Lasing happens between level 2 and the ground state through stimulated emission, emitting photons of energy </a:t>
                </a:r>
                <a14:m>
                  <m:oMath xmlns:m="http://schemas.openxmlformats.org/officeDocument/2006/math">
                    <m:r>
                      <a:rPr lang="en-GB" sz="1600" i="1">
                        <a:latin typeface="Cambria Math" panose="02040503050406030204" pitchFamily="18" charset="0"/>
                      </a:rPr>
                      <m:t>h</m:t>
                    </m:r>
                    <m:r>
                      <a:rPr lang="en-GB" sz="1600" i="1">
                        <a:latin typeface="Cambria Math" panose="02040503050406030204" pitchFamily="18" charset="0"/>
                        <a:ea typeface="Cambria Math" panose="02040503050406030204" pitchFamily="18" charset="0"/>
                      </a:rPr>
                      <m:t>𝜈</m:t>
                    </m:r>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𝐸</m:t>
                        </m:r>
                      </m:e>
                      <m:sub>
                        <m:r>
                          <a:rPr lang="en-GB" sz="1600" i="1">
                            <a:latin typeface="Cambria Math" panose="02040503050406030204" pitchFamily="18" charset="0"/>
                            <a:ea typeface="Cambria Math" panose="02040503050406030204" pitchFamily="18" charset="0"/>
                          </a:rPr>
                          <m:t>2</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𝐸</m:t>
                        </m:r>
                      </m:e>
                      <m:sub>
                        <m:r>
                          <a:rPr lang="en-GB" sz="1600" i="1">
                            <a:latin typeface="Cambria Math" panose="02040503050406030204" pitchFamily="18" charset="0"/>
                            <a:ea typeface="Cambria Math" panose="02040503050406030204" pitchFamily="18" charset="0"/>
                          </a:rPr>
                          <m:t>1</m:t>
                        </m:r>
                      </m:sub>
                    </m:sSub>
                  </m:oMath>
                </a14:m>
                <a:r>
                  <a:rPr lang="en-US" sz="1600" dirty="0"/>
                  <a:t>.</a:t>
                </a:r>
              </a:p>
            </p:txBody>
          </p:sp>
        </mc:Choice>
        <mc:Fallback xmlns="">
          <p:sp>
            <p:nvSpPr>
              <p:cNvPr id="24" name="TextBox 23">
                <a:extLst>
                  <a:ext uri="{FF2B5EF4-FFF2-40B4-BE49-F238E27FC236}">
                    <a16:creationId xmlns:a16="http://schemas.microsoft.com/office/drawing/2014/main" id="{7D5304C2-EBD0-4848-AAD4-138B938A07E5}"/>
                  </a:ext>
                </a:extLst>
              </p:cNvPr>
              <p:cNvSpPr txBox="1">
                <a:spLocks noRot="1" noChangeAspect="1" noMove="1" noResize="1" noEditPoints="1" noAdjustHandles="1" noChangeArrowheads="1" noChangeShapeType="1" noTextEdit="1"/>
              </p:cNvSpPr>
              <p:nvPr/>
            </p:nvSpPr>
            <p:spPr>
              <a:xfrm>
                <a:off x="555109" y="4296974"/>
                <a:ext cx="8313324" cy="2308324"/>
              </a:xfrm>
              <a:prstGeom prst="rect">
                <a:avLst/>
              </a:prstGeom>
              <a:blipFill>
                <a:blip r:embed="rId3"/>
                <a:stretch>
                  <a:fillRect l="-305" t="-1093" b="-2186"/>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94C6AF73-D53A-2140-A2C4-56AC0CF3C0AE}"/>
              </a:ext>
            </a:extLst>
          </p:cNvPr>
          <p:cNvGrpSpPr/>
          <p:nvPr/>
        </p:nvGrpSpPr>
        <p:grpSpPr>
          <a:xfrm>
            <a:off x="794714" y="846695"/>
            <a:ext cx="7394923" cy="3265185"/>
            <a:chOff x="1330658" y="641960"/>
            <a:chExt cx="7394923" cy="3265185"/>
          </a:xfrm>
        </p:grpSpPr>
        <p:grpSp>
          <p:nvGrpSpPr>
            <p:cNvPr id="26" name="Group 25">
              <a:extLst>
                <a:ext uri="{FF2B5EF4-FFF2-40B4-BE49-F238E27FC236}">
                  <a16:creationId xmlns:a16="http://schemas.microsoft.com/office/drawing/2014/main" id="{0ABA3859-C381-9840-B587-AC9502398CB5}"/>
                </a:ext>
              </a:extLst>
            </p:cNvPr>
            <p:cNvGrpSpPr/>
            <p:nvPr/>
          </p:nvGrpSpPr>
          <p:grpSpPr>
            <a:xfrm>
              <a:off x="1330658" y="1200760"/>
              <a:ext cx="6976506" cy="2706385"/>
              <a:chOff x="462808" y="1489621"/>
              <a:chExt cx="8039100" cy="3289300"/>
            </a:xfrm>
          </p:grpSpPr>
          <p:pic>
            <p:nvPicPr>
              <p:cNvPr id="32" name="Picture 31">
                <a:extLst>
                  <a:ext uri="{FF2B5EF4-FFF2-40B4-BE49-F238E27FC236}">
                    <a16:creationId xmlns:a16="http://schemas.microsoft.com/office/drawing/2014/main" id="{FF55681A-98BD-7C44-9E16-B95A6BB89122}"/>
                  </a:ext>
                </a:extLst>
              </p:cNvPr>
              <p:cNvPicPr>
                <a:picLocks noChangeAspect="1"/>
              </p:cNvPicPr>
              <p:nvPr/>
            </p:nvPicPr>
            <p:blipFill>
              <a:blip r:embed="rId4"/>
              <a:stretch>
                <a:fillRect/>
              </a:stretch>
            </p:blipFill>
            <p:spPr>
              <a:xfrm>
                <a:off x="462808" y="1489621"/>
                <a:ext cx="8039100" cy="3289300"/>
              </a:xfrm>
              <a:prstGeom prst="rect">
                <a:avLst/>
              </a:prstGeom>
            </p:spPr>
          </p:pic>
          <p:sp>
            <p:nvSpPr>
              <p:cNvPr id="33" name="Oval 32">
                <a:extLst>
                  <a:ext uri="{FF2B5EF4-FFF2-40B4-BE49-F238E27FC236}">
                    <a16:creationId xmlns:a16="http://schemas.microsoft.com/office/drawing/2014/main" id="{82FC08E3-5161-C745-9ACF-85F095743E0E}"/>
                  </a:ext>
                </a:extLst>
              </p:cNvPr>
              <p:cNvSpPr>
                <a:spLocks noChangeAspect="1"/>
              </p:cNvSpPr>
              <p:nvPr/>
            </p:nvSpPr>
            <p:spPr>
              <a:xfrm>
                <a:off x="4054874" y="2740370"/>
                <a:ext cx="180000" cy="180000"/>
              </a:xfrm>
              <a:prstGeom prst="ellipse">
                <a:avLst/>
              </a:prstGeom>
              <a:solidFill>
                <a:srgbClr val="00B050"/>
              </a:solidFill>
              <a:ln>
                <a:solidFill>
                  <a:srgbClr val="00B05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4" name="Oval 33">
                <a:extLst>
                  <a:ext uri="{FF2B5EF4-FFF2-40B4-BE49-F238E27FC236}">
                    <a16:creationId xmlns:a16="http://schemas.microsoft.com/office/drawing/2014/main" id="{53027FA3-EB74-F24D-A87A-30F856AFAB89}"/>
                  </a:ext>
                </a:extLst>
              </p:cNvPr>
              <p:cNvSpPr>
                <a:spLocks noChangeAspect="1"/>
              </p:cNvSpPr>
              <p:nvPr/>
            </p:nvSpPr>
            <p:spPr>
              <a:xfrm>
                <a:off x="4327552" y="2740370"/>
                <a:ext cx="180000" cy="180000"/>
              </a:xfrm>
              <a:prstGeom prst="ellipse">
                <a:avLst/>
              </a:prstGeom>
              <a:solidFill>
                <a:srgbClr val="00B050"/>
              </a:solidFill>
              <a:ln>
                <a:solidFill>
                  <a:srgbClr val="00B05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5" name="Oval 34">
                <a:extLst>
                  <a:ext uri="{FF2B5EF4-FFF2-40B4-BE49-F238E27FC236}">
                    <a16:creationId xmlns:a16="http://schemas.microsoft.com/office/drawing/2014/main" id="{FC1118C1-E74D-534C-B00C-66971904B874}"/>
                  </a:ext>
                </a:extLst>
              </p:cNvPr>
              <p:cNvSpPr>
                <a:spLocks noChangeAspect="1"/>
              </p:cNvSpPr>
              <p:nvPr/>
            </p:nvSpPr>
            <p:spPr>
              <a:xfrm>
                <a:off x="4615614" y="2748626"/>
                <a:ext cx="180000" cy="180000"/>
              </a:xfrm>
              <a:prstGeom prst="ellipse">
                <a:avLst/>
              </a:prstGeom>
              <a:solidFill>
                <a:srgbClr val="00B050"/>
              </a:solidFill>
              <a:ln>
                <a:solidFill>
                  <a:srgbClr val="00B05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4" name="Oval 43">
                <a:extLst>
                  <a:ext uri="{FF2B5EF4-FFF2-40B4-BE49-F238E27FC236}">
                    <a16:creationId xmlns:a16="http://schemas.microsoft.com/office/drawing/2014/main" id="{E480868E-13D0-6B4E-89BA-92C0D38AFD4A}"/>
                  </a:ext>
                </a:extLst>
              </p:cNvPr>
              <p:cNvSpPr>
                <a:spLocks noChangeAspect="1"/>
              </p:cNvSpPr>
              <p:nvPr/>
            </p:nvSpPr>
            <p:spPr>
              <a:xfrm>
                <a:off x="4886473" y="2748626"/>
                <a:ext cx="180000" cy="180000"/>
              </a:xfrm>
              <a:prstGeom prst="ellipse">
                <a:avLst/>
              </a:prstGeom>
              <a:solidFill>
                <a:srgbClr val="00B050"/>
              </a:solidFill>
              <a:ln>
                <a:solidFill>
                  <a:srgbClr val="00B05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6" name="Oval 45">
                <a:extLst>
                  <a:ext uri="{FF2B5EF4-FFF2-40B4-BE49-F238E27FC236}">
                    <a16:creationId xmlns:a16="http://schemas.microsoft.com/office/drawing/2014/main" id="{82D445C7-9591-F445-9852-01C8C998A8F9}"/>
                  </a:ext>
                </a:extLst>
              </p:cNvPr>
              <p:cNvSpPr>
                <a:spLocks noChangeAspect="1"/>
              </p:cNvSpPr>
              <p:nvPr/>
            </p:nvSpPr>
            <p:spPr>
              <a:xfrm>
                <a:off x="5157332" y="2740370"/>
                <a:ext cx="180000" cy="180000"/>
              </a:xfrm>
              <a:prstGeom prst="ellipse">
                <a:avLst/>
              </a:prstGeom>
              <a:solidFill>
                <a:srgbClr val="00B050"/>
              </a:solidFill>
              <a:ln>
                <a:solidFill>
                  <a:srgbClr val="00B05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7" name="Oval 46">
                <a:extLst>
                  <a:ext uri="{FF2B5EF4-FFF2-40B4-BE49-F238E27FC236}">
                    <a16:creationId xmlns:a16="http://schemas.microsoft.com/office/drawing/2014/main" id="{C20FAC0C-DBA5-1543-9FB9-8C9BA94B660F}"/>
                  </a:ext>
                </a:extLst>
              </p:cNvPr>
              <p:cNvSpPr>
                <a:spLocks noChangeAspect="1"/>
              </p:cNvSpPr>
              <p:nvPr/>
            </p:nvSpPr>
            <p:spPr>
              <a:xfrm>
                <a:off x="4054874" y="4357988"/>
                <a:ext cx="180000" cy="180000"/>
              </a:xfrm>
              <a:prstGeom prst="ellipse">
                <a:avLst/>
              </a:prstGeom>
              <a:solidFill>
                <a:srgbClr val="00B050"/>
              </a:solidFill>
              <a:ln>
                <a:solidFill>
                  <a:srgbClr val="00B05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9" name="Oval 48">
                <a:extLst>
                  <a:ext uri="{FF2B5EF4-FFF2-40B4-BE49-F238E27FC236}">
                    <a16:creationId xmlns:a16="http://schemas.microsoft.com/office/drawing/2014/main" id="{BABC4CB8-1C1E-CB4F-9938-12B8CA6F2B9B}"/>
                  </a:ext>
                </a:extLst>
              </p:cNvPr>
              <p:cNvSpPr>
                <a:spLocks noChangeAspect="1"/>
              </p:cNvSpPr>
              <p:nvPr/>
            </p:nvSpPr>
            <p:spPr>
              <a:xfrm>
                <a:off x="4562641" y="4357988"/>
                <a:ext cx="180000" cy="180000"/>
              </a:xfrm>
              <a:prstGeom prst="ellipse">
                <a:avLst/>
              </a:prstGeom>
              <a:solidFill>
                <a:srgbClr val="00B050"/>
              </a:solidFill>
              <a:ln>
                <a:solidFill>
                  <a:srgbClr val="00B05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
          <p:nvSpPr>
            <p:cNvPr id="27" name="TextBox 26">
              <a:extLst>
                <a:ext uri="{FF2B5EF4-FFF2-40B4-BE49-F238E27FC236}">
                  <a16:creationId xmlns:a16="http://schemas.microsoft.com/office/drawing/2014/main" id="{1CF2930C-DDE1-F647-87A5-06282B0EE437}"/>
                </a:ext>
              </a:extLst>
            </p:cNvPr>
            <p:cNvSpPr txBox="1"/>
            <p:nvPr/>
          </p:nvSpPr>
          <p:spPr>
            <a:xfrm>
              <a:off x="3935986" y="641960"/>
              <a:ext cx="2343911" cy="400110"/>
            </a:xfrm>
            <a:prstGeom prst="rect">
              <a:avLst/>
            </a:prstGeom>
            <a:noFill/>
          </p:spPr>
          <p:txBody>
            <a:bodyPr wrap="none" rtlCol="0">
              <a:spAutoFit/>
            </a:bodyPr>
            <a:lstStyle/>
            <a:p>
              <a:r>
                <a:rPr lang="en-US" sz="2000" dirty="0"/>
                <a:t>3-level lasing system</a:t>
              </a:r>
            </a:p>
          </p:txBody>
        </p:sp>
        <p:pic>
          <p:nvPicPr>
            <p:cNvPr id="28" name="Picture 27">
              <a:extLst>
                <a:ext uri="{FF2B5EF4-FFF2-40B4-BE49-F238E27FC236}">
                  <a16:creationId xmlns:a16="http://schemas.microsoft.com/office/drawing/2014/main" id="{E42C65BD-96BB-3343-B07F-40327EBA9C01}"/>
                </a:ext>
              </a:extLst>
            </p:cNvPr>
            <p:cNvPicPr>
              <a:picLocks noChangeAspect="1"/>
            </p:cNvPicPr>
            <p:nvPr/>
          </p:nvPicPr>
          <p:blipFill>
            <a:blip r:embed="rId5"/>
            <a:stretch>
              <a:fillRect/>
            </a:stretch>
          </p:blipFill>
          <p:spPr>
            <a:xfrm>
              <a:off x="3693225" y="2865074"/>
              <a:ext cx="959057" cy="360935"/>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30CAD7A-2C06-7049-8A65-E0C29C21D665}"/>
                    </a:ext>
                  </a:extLst>
                </p:cNvPr>
                <p:cNvSpPr txBox="1"/>
                <p:nvPr/>
              </p:nvSpPr>
              <p:spPr>
                <a:xfrm>
                  <a:off x="7365658" y="3422308"/>
                  <a:ext cx="135992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h</m:t>
                        </m:r>
                        <m:r>
                          <a:rPr lang="en-GB" sz="1800" b="0" i="1" smtClean="0">
                            <a:latin typeface="Cambria Math" panose="02040503050406030204" pitchFamily="18" charset="0"/>
                            <a:ea typeface="Cambria Math" panose="02040503050406030204" pitchFamily="18" charset="0"/>
                          </a:rPr>
                          <m:t>𝜈</m:t>
                        </m:r>
                        <m:r>
                          <a:rPr lang="en-GB" sz="1800" b="0" i="1" smtClean="0">
                            <a:latin typeface="Cambria Math" panose="02040503050406030204" pitchFamily="18" charset="0"/>
                            <a:ea typeface="Cambria Math" panose="02040503050406030204" pitchFamily="18" charset="0"/>
                          </a:rPr>
                          <m:t>=</m:t>
                        </m:r>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𝐸</m:t>
                            </m:r>
                          </m:e>
                          <m:sub>
                            <m:r>
                              <a:rPr lang="en-GB" sz="1800" b="0" i="1" smtClean="0">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ea typeface="Cambria Math" panose="02040503050406030204" pitchFamily="18" charset="0"/>
                          </a:rPr>
                          <m:t>−</m:t>
                        </m:r>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𝐸</m:t>
                            </m:r>
                          </m:e>
                          <m:sub>
                            <m:r>
                              <a:rPr lang="en-GB" sz="1800" b="0" i="1" smtClean="0">
                                <a:latin typeface="Cambria Math" panose="02040503050406030204" pitchFamily="18" charset="0"/>
                                <a:ea typeface="Cambria Math" panose="02040503050406030204" pitchFamily="18" charset="0"/>
                              </a:rPr>
                              <m:t>1</m:t>
                            </m:r>
                          </m:sub>
                        </m:sSub>
                      </m:oMath>
                    </m:oMathPara>
                  </a14:m>
                  <a:endParaRPr lang="en-US" sz="1800" dirty="0"/>
                </a:p>
              </p:txBody>
            </p:sp>
          </mc:Choice>
          <mc:Fallback xmlns="">
            <p:sp>
              <p:nvSpPr>
                <p:cNvPr id="29" name="TextBox 28">
                  <a:extLst>
                    <a:ext uri="{FF2B5EF4-FFF2-40B4-BE49-F238E27FC236}">
                      <a16:creationId xmlns:a16="http://schemas.microsoft.com/office/drawing/2014/main" id="{530CAD7A-2C06-7049-8A65-E0C29C21D665}"/>
                    </a:ext>
                  </a:extLst>
                </p:cNvPr>
                <p:cNvSpPr txBox="1">
                  <a:spLocks noRot="1" noChangeAspect="1" noMove="1" noResize="1" noEditPoints="1" noAdjustHandles="1" noChangeArrowheads="1" noChangeShapeType="1" noTextEdit="1"/>
                </p:cNvSpPr>
                <p:nvPr/>
              </p:nvSpPr>
              <p:spPr>
                <a:xfrm>
                  <a:off x="7365658" y="3422308"/>
                  <a:ext cx="1359923" cy="276999"/>
                </a:xfrm>
                <a:prstGeom prst="rect">
                  <a:avLst/>
                </a:prstGeom>
                <a:blipFill>
                  <a:blip r:embed="rId6"/>
                  <a:stretch>
                    <a:fillRect l="-3704" r="-926" b="-1304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0E995F4F-031B-DC49-9CD3-54FA94C027C7}"/>
                </a:ext>
              </a:extLst>
            </p:cNvPr>
            <p:cNvPicPr>
              <a:picLocks noChangeAspect="1"/>
            </p:cNvPicPr>
            <p:nvPr/>
          </p:nvPicPr>
          <p:blipFill>
            <a:blip r:embed="rId5"/>
            <a:stretch>
              <a:fillRect/>
            </a:stretch>
          </p:blipFill>
          <p:spPr>
            <a:xfrm>
              <a:off x="4934553" y="2647492"/>
              <a:ext cx="959057" cy="360935"/>
            </a:xfrm>
            <a:prstGeom prst="rect">
              <a:avLst/>
            </a:prstGeom>
          </p:spPr>
        </p:pic>
        <p:pic>
          <p:nvPicPr>
            <p:cNvPr id="31" name="Picture 30">
              <a:extLst>
                <a:ext uri="{FF2B5EF4-FFF2-40B4-BE49-F238E27FC236}">
                  <a16:creationId xmlns:a16="http://schemas.microsoft.com/office/drawing/2014/main" id="{295C394F-B292-A044-9BF8-8CEFAAF08D6B}"/>
                </a:ext>
              </a:extLst>
            </p:cNvPr>
            <p:cNvPicPr>
              <a:picLocks noChangeAspect="1"/>
            </p:cNvPicPr>
            <p:nvPr/>
          </p:nvPicPr>
          <p:blipFill>
            <a:blip r:embed="rId5"/>
            <a:stretch>
              <a:fillRect/>
            </a:stretch>
          </p:blipFill>
          <p:spPr>
            <a:xfrm>
              <a:off x="4925139" y="3052960"/>
              <a:ext cx="959057" cy="360935"/>
            </a:xfrm>
            <a:prstGeom prst="rect">
              <a:avLst/>
            </a:prstGeom>
          </p:spPr>
        </p:pic>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6B6FFCB-4766-5644-A784-9F8BA474D9DB}"/>
                  </a:ext>
                </a:extLst>
              </p:cNvPr>
              <p:cNvSpPr txBox="1"/>
              <p:nvPr/>
            </p:nvSpPr>
            <p:spPr>
              <a:xfrm>
                <a:off x="3660559" y="1826046"/>
                <a:ext cx="376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𝛾</m:t>
                          </m:r>
                        </m:e>
                        <m:sub>
                          <m:r>
                            <a:rPr lang="en-GB" sz="1800" b="0" i="1" smtClean="0">
                              <a:latin typeface="Cambria Math" panose="02040503050406030204" pitchFamily="18" charset="0"/>
                            </a:rPr>
                            <m:t>32</m:t>
                          </m:r>
                        </m:sub>
                      </m:sSub>
                    </m:oMath>
                  </m:oMathPara>
                </a14:m>
                <a:endParaRPr lang="en-US" sz="1800" dirty="0"/>
              </a:p>
            </p:txBody>
          </p:sp>
        </mc:Choice>
        <mc:Fallback xmlns="">
          <p:sp>
            <p:nvSpPr>
              <p:cNvPr id="3" name="TextBox 2">
                <a:extLst>
                  <a:ext uri="{FF2B5EF4-FFF2-40B4-BE49-F238E27FC236}">
                    <a16:creationId xmlns:a16="http://schemas.microsoft.com/office/drawing/2014/main" id="{56B6FFCB-4766-5644-A784-9F8BA474D9DB}"/>
                  </a:ext>
                </a:extLst>
              </p:cNvPr>
              <p:cNvSpPr txBox="1">
                <a:spLocks noRot="1" noChangeAspect="1" noMove="1" noResize="1" noEditPoints="1" noAdjustHandles="1" noChangeArrowheads="1" noChangeShapeType="1" noTextEdit="1"/>
              </p:cNvSpPr>
              <p:nvPr/>
            </p:nvSpPr>
            <p:spPr>
              <a:xfrm>
                <a:off x="3660559" y="1826046"/>
                <a:ext cx="376962" cy="276999"/>
              </a:xfrm>
              <a:prstGeom prst="rect">
                <a:avLst/>
              </a:prstGeom>
              <a:blipFill>
                <a:blip r:embed="rId7"/>
                <a:stretch>
                  <a:fillRect l="-16667" r="-6667"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81F7F74-14E0-1041-90DB-CEF6F05EFF8C}"/>
                  </a:ext>
                </a:extLst>
              </p:cNvPr>
              <p:cNvSpPr txBox="1"/>
              <p:nvPr/>
            </p:nvSpPr>
            <p:spPr>
              <a:xfrm>
                <a:off x="4214295" y="3012479"/>
                <a:ext cx="376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𝛾</m:t>
                          </m:r>
                        </m:e>
                        <m:sub>
                          <m:r>
                            <a:rPr lang="en-GB" sz="1800" b="0" i="1" smtClean="0">
                              <a:latin typeface="Cambria Math" panose="02040503050406030204" pitchFamily="18" charset="0"/>
                            </a:rPr>
                            <m:t>21</m:t>
                          </m:r>
                        </m:sub>
                      </m:sSub>
                    </m:oMath>
                  </m:oMathPara>
                </a14:m>
                <a:endParaRPr lang="en-US" sz="1800" dirty="0"/>
              </a:p>
            </p:txBody>
          </p:sp>
        </mc:Choice>
        <mc:Fallback xmlns="">
          <p:sp>
            <p:nvSpPr>
              <p:cNvPr id="50" name="TextBox 49">
                <a:extLst>
                  <a:ext uri="{FF2B5EF4-FFF2-40B4-BE49-F238E27FC236}">
                    <a16:creationId xmlns:a16="http://schemas.microsoft.com/office/drawing/2014/main" id="{281F7F74-14E0-1041-90DB-CEF6F05EFF8C}"/>
                  </a:ext>
                </a:extLst>
              </p:cNvPr>
              <p:cNvSpPr txBox="1">
                <a:spLocks noRot="1" noChangeAspect="1" noMove="1" noResize="1" noEditPoints="1" noAdjustHandles="1" noChangeArrowheads="1" noChangeShapeType="1" noTextEdit="1"/>
              </p:cNvSpPr>
              <p:nvPr/>
            </p:nvSpPr>
            <p:spPr>
              <a:xfrm>
                <a:off x="4214295" y="3012479"/>
                <a:ext cx="376962" cy="276999"/>
              </a:xfrm>
              <a:prstGeom prst="rect">
                <a:avLst/>
              </a:prstGeom>
              <a:blipFill>
                <a:blip r:embed="rId8"/>
                <a:stretch>
                  <a:fillRect l="-12903" r="-3226"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8222AC4-1BF9-9243-BB7B-EB1E98E3D89E}"/>
                  </a:ext>
                </a:extLst>
              </p:cNvPr>
              <p:cNvSpPr txBox="1"/>
              <p:nvPr/>
            </p:nvSpPr>
            <p:spPr>
              <a:xfrm>
                <a:off x="2539208" y="2534700"/>
                <a:ext cx="3716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𝛾</m:t>
                          </m:r>
                        </m:e>
                        <m:sub>
                          <m:r>
                            <a:rPr lang="en-GB" sz="1800" b="0" i="1" smtClean="0">
                              <a:latin typeface="Cambria Math" panose="02040503050406030204" pitchFamily="18" charset="0"/>
                            </a:rPr>
                            <m:t>13</m:t>
                          </m:r>
                        </m:sub>
                      </m:sSub>
                    </m:oMath>
                  </m:oMathPara>
                </a14:m>
                <a:endParaRPr lang="en-US" sz="1800" dirty="0"/>
              </a:p>
            </p:txBody>
          </p:sp>
        </mc:Choice>
        <mc:Fallback xmlns="">
          <p:sp>
            <p:nvSpPr>
              <p:cNvPr id="51" name="TextBox 50">
                <a:extLst>
                  <a:ext uri="{FF2B5EF4-FFF2-40B4-BE49-F238E27FC236}">
                    <a16:creationId xmlns:a16="http://schemas.microsoft.com/office/drawing/2014/main" id="{58222AC4-1BF9-9243-BB7B-EB1E98E3D89E}"/>
                  </a:ext>
                </a:extLst>
              </p:cNvPr>
              <p:cNvSpPr txBox="1">
                <a:spLocks noRot="1" noChangeAspect="1" noMove="1" noResize="1" noEditPoints="1" noAdjustHandles="1" noChangeArrowheads="1" noChangeShapeType="1" noTextEdit="1"/>
              </p:cNvSpPr>
              <p:nvPr/>
            </p:nvSpPr>
            <p:spPr>
              <a:xfrm>
                <a:off x="2539208" y="2534700"/>
                <a:ext cx="371640" cy="276999"/>
              </a:xfrm>
              <a:prstGeom prst="rect">
                <a:avLst/>
              </a:prstGeom>
              <a:blipFill>
                <a:blip r:embed="rId9"/>
                <a:stretch>
                  <a:fillRect l="-16667" r="-3333" b="-26087"/>
                </a:stretch>
              </a:blipFill>
            </p:spPr>
            <p:txBody>
              <a:bodyPr/>
              <a:lstStyle/>
              <a:p>
                <a:r>
                  <a:rPr lang="en-US">
                    <a:noFill/>
                  </a:rPr>
                  <a:t> </a:t>
                </a:r>
              </a:p>
            </p:txBody>
          </p:sp>
        </mc:Fallback>
      </mc:AlternateContent>
      <p:sp>
        <p:nvSpPr>
          <p:cNvPr id="52" name="Oval 51">
            <a:extLst>
              <a:ext uri="{FF2B5EF4-FFF2-40B4-BE49-F238E27FC236}">
                <a16:creationId xmlns:a16="http://schemas.microsoft.com/office/drawing/2014/main" id="{2938120C-7542-0F4E-8C12-4EAE3FBF90A1}"/>
              </a:ext>
            </a:extLst>
          </p:cNvPr>
          <p:cNvSpPr>
            <a:spLocks noChangeAspect="1"/>
          </p:cNvSpPr>
          <p:nvPr/>
        </p:nvSpPr>
        <p:spPr>
          <a:xfrm>
            <a:off x="3274969" y="1488051"/>
            <a:ext cx="162000" cy="162000"/>
          </a:xfrm>
          <a:prstGeom prst="ellipse">
            <a:avLst/>
          </a:prstGeom>
          <a:solidFill>
            <a:srgbClr val="00B050"/>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9904224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The First Laser</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11" name="Picture 10">
            <a:extLst>
              <a:ext uri="{FF2B5EF4-FFF2-40B4-BE49-F238E27FC236}">
                <a16:creationId xmlns:a16="http://schemas.microsoft.com/office/drawing/2014/main" id="{D1DB6918-3E41-A343-86F0-DF386021C60C}"/>
              </a:ext>
            </a:extLst>
          </p:cNvPr>
          <p:cNvPicPr>
            <a:picLocks noChangeAspect="1"/>
          </p:cNvPicPr>
          <p:nvPr/>
        </p:nvPicPr>
        <p:blipFill>
          <a:blip r:embed="rId3"/>
          <a:stretch>
            <a:fillRect/>
          </a:stretch>
        </p:blipFill>
        <p:spPr>
          <a:xfrm>
            <a:off x="316730" y="984239"/>
            <a:ext cx="4415644" cy="3365148"/>
          </a:xfrm>
          <a:prstGeom prst="rect">
            <a:avLst/>
          </a:prstGeom>
        </p:spPr>
      </p:pic>
      <p:pic>
        <p:nvPicPr>
          <p:cNvPr id="12" name="Picture 11">
            <a:extLst>
              <a:ext uri="{FF2B5EF4-FFF2-40B4-BE49-F238E27FC236}">
                <a16:creationId xmlns:a16="http://schemas.microsoft.com/office/drawing/2014/main" id="{9B936582-0C73-A24E-A72A-A9A1E1C78068}"/>
              </a:ext>
            </a:extLst>
          </p:cNvPr>
          <p:cNvPicPr>
            <a:picLocks noChangeAspect="1"/>
          </p:cNvPicPr>
          <p:nvPr/>
        </p:nvPicPr>
        <p:blipFill>
          <a:blip r:embed="rId4"/>
          <a:stretch>
            <a:fillRect/>
          </a:stretch>
        </p:blipFill>
        <p:spPr>
          <a:xfrm>
            <a:off x="5072434" y="1484419"/>
            <a:ext cx="3800104" cy="2470068"/>
          </a:xfrm>
          <a:prstGeom prst="rect">
            <a:avLst/>
          </a:prstGeom>
        </p:spPr>
      </p:pic>
      <p:sp>
        <p:nvSpPr>
          <p:cNvPr id="13" name="TextBox 12">
            <a:extLst>
              <a:ext uri="{FF2B5EF4-FFF2-40B4-BE49-F238E27FC236}">
                <a16:creationId xmlns:a16="http://schemas.microsoft.com/office/drawing/2014/main" id="{4A27994E-41D9-EA4E-AC51-0C7AC6F0239F}"/>
              </a:ext>
            </a:extLst>
          </p:cNvPr>
          <p:cNvSpPr txBox="1"/>
          <p:nvPr/>
        </p:nvSpPr>
        <p:spPr>
          <a:xfrm>
            <a:off x="5480922" y="802707"/>
            <a:ext cx="3306818" cy="584775"/>
          </a:xfrm>
          <a:prstGeom prst="rect">
            <a:avLst/>
          </a:prstGeom>
          <a:noFill/>
        </p:spPr>
        <p:txBody>
          <a:bodyPr wrap="square" rtlCol="0">
            <a:spAutoFit/>
          </a:bodyPr>
          <a:lstStyle/>
          <a:p>
            <a:r>
              <a:rPr lang="en-US" sz="1600" dirty="0"/>
              <a:t>Ruby: Alumina (Al</a:t>
            </a:r>
            <a:r>
              <a:rPr lang="en-US" sz="1600" baseline="-25000" dirty="0"/>
              <a:t>2</a:t>
            </a:r>
            <a:r>
              <a:rPr lang="en-US" sz="1600" dirty="0"/>
              <a:t>O</a:t>
            </a:r>
            <a:r>
              <a:rPr lang="en-US" sz="1600" baseline="-25000" dirty="0"/>
              <a:t>3</a:t>
            </a:r>
            <a:r>
              <a:rPr lang="en-US" sz="1600" dirty="0"/>
              <a:t>) doped with Chromium (~0.05 % by weight)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F8266B-88A0-E548-AFFE-DD7DB7477182}"/>
                  </a:ext>
                </a:extLst>
              </p:cNvPr>
              <p:cNvSpPr txBox="1"/>
              <p:nvPr/>
            </p:nvSpPr>
            <p:spPr>
              <a:xfrm>
                <a:off x="381938" y="4279828"/>
                <a:ext cx="8445332" cy="1323439"/>
              </a:xfrm>
              <a:prstGeom prst="rect">
                <a:avLst/>
              </a:prstGeom>
              <a:noFill/>
            </p:spPr>
            <p:txBody>
              <a:bodyPr wrap="square" rtlCol="0">
                <a:spAutoFit/>
              </a:bodyPr>
              <a:lstStyle/>
              <a:p>
                <a:r>
                  <a:rPr lang="en-US" sz="1600" dirty="0"/>
                  <a:t>The world’s first laser invented by </a:t>
                </a:r>
                <a:r>
                  <a:rPr lang="en-US" sz="1600" dirty="0" err="1"/>
                  <a:t>Maiman</a:t>
                </a:r>
                <a:r>
                  <a:rPr lang="en-US" sz="1600" dirty="0"/>
                  <a:t> in 1960 in principle is a 3-level lasing system (though it involves more than three energy levels). Atoms at the ground state are pumped onto bands of excited states (</a:t>
                </a:r>
                <a14:m>
                  <m:oMath xmlns:m="http://schemas.openxmlformats.org/officeDocument/2006/math">
                    <m:sSub>
                      <m:sSubPr>
                        <m:ctrlPr>
                          <a:rPr lang="en-US" sz="1600" i="1" smtClean="0">
                            <a:latin typeface="Cambria Math" panose="02040503050406030204" pitchFamily="18" charset="0"/>
                          </a:rPr>
                        </m:ctrlPr>
                      </m:sSubPr>
                      <m:e>
                        <m:r>
                          <a:rPr lang="en-GB" sz="1600" b="0" i="1" smtClean="0">
                            <a:latin typeface="Cambria Math" panose="02040503050406030204" pitchFamily="18" charset="0"/>
                          </a:rPr>
                          <m:t>𝐸</m:t>
                        </m:r>
                      </m:e>
                      <m:sub>
                        <m:r>
                          <a:rPr lang="en-GB" sz="1600" b="0" i="1" smtClean="0">
                            <a:latin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rPr>
                        </m:ctrlPr>
                      </m:sSubPr>
                      <m:e>
                        <m:r>
                          <a:rPr lang="en-GB" sz="1600" i="1">
                            <a:latin typeface="Cambria Math" panose="02040503050406030204" pitchFamily="18" charset="0"/>
                          </a:rPr>
                          <m:t>𝐸</m:t>
                        </m:r>
                      </m:e>
                      <m:sub>
                        <m:r>
                          <a:rPr lang="en-GB" sz="1600" b="0" i="1" smtClean="0">
                            <a:latin typeface="Cambria Math" panose="02040503050406030204" pitchFamily="18" charset="0"/>
                          </a:rPr>
                          <m:t>2</m:t>
                        </m:r>
                      </m:sub>
                    </m:sSub>
                  </m:oMath>
                </a14:m>
                <a:r>
                  <a:rPr lang="en-US" sz="1600" dirty="0"/>
                  <a:t>), then quickly (~</a:t>
                </a:r>
                <a14:m>
                  <m:oMath xmlns:m="http://schemas.openxmlformats.org/officeDocument/2006/math">
                    <m:sSup>
                      <m:sSupPr>
                        <m:ctrlPr>
                          <a:rPr lang="en-US" sz="1600" i="1" smtClean="0">
                            <a:latin typeface="Cambria Math" panose="02040503050406030204" pitchFamily="18" charset="0"/>
                          </a:rPr>
                        </m:ctrlPr>
                      </m:sSupPr>
                      <m:e>
                        <m:r>
                          <a:rPr lang="en-GB" sz="1600" b="0" i="1" smtClean="0">
                            <a:latin typeface="Cambria Math" panose="02040503050406030204" pitchFamily="18" charset="0"/>
                          </a:rPr>
                          <m:t>10</m:t>
                        </m:r>
                      </m:e>
                      <m:sup>
                        <m:r>
                          <a:rPr lang="en-GB" sz="1600" b="0" i="1" smtClean="0">
                            <a:latin typeface="Cambria Math" panose="02040503050406030204" pitchFamily="18" charset="0"/>
                          </a:rPr>
                          <m:t>−8</m:t>
                        </m:r>
                      </m:sup>
                    </m:sSup>
                  </m:oMath>
                </a14:m>
                <a:r>
                  <a:rPr lang="en-US" sz="1600" dirty="0"/>
                  <a:t>s) transit to a metastable state (</a:t>
                </a:r>
                <a14:m>
                  <m:oMath xmlns:m="http://schemas.openxmlformats.org/officeDocument/2006/math">
                    <m:r>
                      <a:rPr lang="en-GB" sz="1600" b="0" i="1" smtClean="0">
                        <a:latin typeface="Cambria Math" panose="02040503050406030204" pitchFamily="18" charset="0"/>
                      </a:rPr>
                      <m:t>𝑀</m:t>
                    </m:r>
                  </m:oMath>
                </a14:m>
                <a:r>
                  <a:rPr lang="en-US" sz="1600" dirty="0"/>
                  <a:t>). The transition from state </a:t>
                </a:r>
                <a14:m>
                  <m:oMath xmlns:m="http://schemas.openxmlformats.org/officeDocument/2006/math">
                    <m:r>
                      <a:rPr lang="en-GB" sz="1600" i="1">
                        <a:latin typeface="Cambria Math" panose="02040503050406030204" pitchFamily="18" charset="0"/>
                      </a:rPr>
                      <m:t>𝑀</m:t>
                    </m:r>
                  </m:oMath>
                </a14:m>
                <a:r>
                  <a:rPr lang="en-US" sz="1600" dirty="0"/>
                  <a:t> to the ground state has a much longer lifetime (~</a:t>
                </a:r>
                <a14:m>
                  <m:oMath xmlns:m="http://schemas.openxmlformats.org/officeDocument/2006/math">
                    <m:r>
                      <a:rPr lang="en-GB" sz="1600" b="0" i="1" smtClean="0">
                        <a:latin typeface="Cambria Math" panose="02040503050406030204" pitchFamily="18" charset="0"/>
                      </a:rPr>
                      <m:t>3</m:t>
                    </m:r>
                  </m:oMath>
                </a14:m>
                <a:r>
                  <a:rPr lang="en-US" sz="1600" dirty="0"/>
                  <a:t> </a:t>
                </a:r>
                <a:r>
                  <a:rPr lang="en-US" sz="1600" dirty="0" err="1"/>
                  <a:t>ms</a:t>
                </a:r>
                <a:r>
                  <a:rPr lang="en-US" sz="1600" dirty="0"/>
                  <a:t>), thus achieving population inversion. Lasing happens between state </a:t>
                </a:r>
                <a14:m>
                  <m:oMath xmlns:m="http://schemas.openxmlformats.org/officeDocument/2006/math">
                    <m:r>
                      <a:rPr lang="en-GB" sz="1600" i="1">
                        <a:latin typeface="Cambria Math" panose="02040503050406030204" pitchFamily="18" charset="0"/>
                      </a:rPr>
                      <m:t>𝑀</m:t>
                    </m:r>
                  </m:oMath>
                </a14:m>
                <a:r>
                  <a:rPr lang="en-US" sz="1600" dirty="0"/>
                  <a:t> and the ground state with an emission wavelength of 694.3 nm. </a:t>
                </a:r>
              </a:p>
            </p:txBody>
          </p:sp>
        </mc:Choice>
        <mc:Fallback xmlns="">
          <p:sp>
            <p:nvSpPr>
              <p:cNvPr id="2" name="TextBox 1">
                <a:extLst>
                  <a:ext uri="{FF2B5EF4-FFF2-40B4-BE49-F238E27FC236}">
                    <a16:creationId xmlns:a16="http://schemas.microsoft.com/office/drawing/2014/main" id="{79F8266B-88A0-E548-AFFE-DD7DB7477182}"/>
                  </a:ext>
                </a:extLst>
              </p:cNvPr>
              <p:cNvSpPr txBox="1">
                <a:spLocks noRot="1" noChangeAspect="1" noMove="1" noResize="1" noEditPoints="1" noAdjustHandles="1" noChangeArrowheads="1" noChangeShapeType="1" noTextEdit="1"/>
              </p:cNvSpPr>
              <p:nvPr/>
            </p:nvSpPr>
            <p:spPr>
              <a:xfrm>
                <a:off x="381938" y="4279828"/>
                <a:ext cx="8445332" cy="1323439"/>
              </a:xfrm>
              <a:prstGeom prst="rect">
                <a:avLst/>
              </a:prstGeom>
              <a:blipFill>
                <a:blip r:embed="rId5"/>
                <a:stretch>
                  <a:fillRect l="-450" t="-943" r="-300" b="-471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2E33298-46D4-1E48-8003-BA797CCFC5F7}"/>
              </a:ext>
            </a:extLst>
          </p:cNvPr>
          <p:cNvSpPr txBox="1"/>
          <p:nvPr/>
        </p:nvSpPr>
        <p:spPr>
          <a:xfrm>
            <a:off x="328075" y="5773324"/>
            <a:ext cx="8553057" cy="830997"/>
          </a:xfrm>
          <a:prstGeom prst="rect">
            <a:avLst/>
          </a:prstGeom>
          <a:noFill/>
        </p:spPr>
        <p:txBody>
          <a:bodyPr wrap="square" rtlCol="0">
            <a:spAutoFit/>
          </a:bodyPr>
          <a:lstStyle/>
          <a:p>
            <a:r>
              <a:rPr lang="en-US" sz="1600" u="sng" dirty="0"/>
              <a:t>Key characteristic of 3-level lasing system</a:t>
            </a:r>
            <a:r>
              <a:rPr lang="en-US" sz="1600" dirty="0"/>
              <a:t>: lasing is between a metastable state and the </a:t>
            </a:r>
            <a:r>
              <a:rPr lang="en-US" sz="1600" b="1" dirty="0"/>
              <a:t>ground state</a:t>
            </a:r>
            <a:r>
              <a:rPr lang="en-US" sz="1600" dirty="0"/>
              <a:t>. </a:t>
            </a:r>
          </a:p>
          <a:p>
            <a:r>
              <a:rPr lang="en-US" sz="1600" u="sng" dirty="0"/>
              <a:t>Disadvantage</a:t>
            </a:r>
            <a:r>
              <a:rPr lang="en-US" sz="1600" dirty="0"/>
              <a:t>: requiring significant pumping power, as at least half of atoms at the ground state need to be pumped onto excited states.</a:t>
            </a:r>
          </a:p>
        </p:txBody>
      </p:sp>
    </p:spTree>
    <p:extLst>
      <p:ext uri="{BB962C8B-B14F-4D97-AF65-F5344CB8AC3E}">
        <p14:creationId xmlns:p14="http://schemas.microsoft.com/office/powerpoint/2010/main" val="40460667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B4ED3F-1D40-A649-A521-B08B98CD0983}"/>
              </a:ext>
            </a:extLst>
          </p:cNvPr>
          <p:cNvPicPr>
            <a:picLocks noChangeAspect="1"/>
          </p:cNvPicPr>
          <p:nvPr/>
        </p:nvPicPr>
        <p:blipFill>
          <a:blip r:embed="rId2"/>
          <a:stretch>
            <a:fillRect/>
          </a:stretch>
        </p:blipFill>
        <p:spPr>
          <a:xfrm>
            <a:off x="1966393" y="0"/>
            <a:ext cx="5211213" cy="6858000"/>
          </a:xfrm>
          <a:prstGeom prst="rect">
            <a:avLst/>
          </a:prstGeom>
        </p:spPr>
      </p:pic>
      <p:pic>
        <p:nvPicPr>
          <p:cNvPr id="3" name="Picture 10">
            <a:extLst>
              <a:ext uri="{FF2B5EF4-FFF2-40B4-BE49-F238E27FC236}">
                <a16:creationId xmlns:a16="http://schemas.microsoft.com/office/drawing/2014/main" id="{014C78F0-0331-5845-8841-2BA93A42C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56" y="2054291"/>
            <a:ext cx="1703712" cy="24936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F59055-03CD-BA43-8445-4A9CA6F5C8F8}"/>
              </a:ext>
            </a:extLst>
          </p:cNvPr>
          <p:cNvSpPr txBox="1"/>
          <p:nvPr/>
        </p:nvSpPr>
        <p:spPr>
          <a:xfrm>
            <a:off x="688406" y="4636008"/>
            <a:ext cx="1436612" cy="523220"/>
          </a:xfrm>
          <a:prstGeom prst="rect">
            <a:avLst/>
          </a:prstGeom>
          <a:noFill/>
        </p:spPr>
        <p:txBody>
          <a:bodyPr wrap="none" rtlCol="0">
            <a:spAutoFit/>
          </a:bodyPr>
          <a:lstStyle/>
          <a:p>
            <a:pPr algn="ctr"/>
            <a:r>
              <a:rPr lang="en-US" sz="1400" dirty="0"/>
              <a:t>Theodor </a:t>
            </a:r>
            <a:r>
              <a:rPr lang="en-US" sz="1400" dirty="0" err="1"/>
              <a:t>Maiman</a:t>
            </a:r>
            <a:endParaRPr lang="en-US" sz="1400" dirty="0"/>
          </a:p>
          <a:p>
            <a:pPr algn="ctr"/>
            <a:r>
              <a:rPr lang="en-US" sz="1400" dirty="0"/>
              <a:t>(1927-2007)</a:t>
            </a:r>
          </a:p>
        </p:txBody>
      </p:sp>
    </p:spTree>
    <p:extLst>
      <p:ext uri="{BB962C8B-B14F-4D97-AF65-F5344CB8AC3E}">
        <p14:creationId xmlns:p14="http://schemas.microsoft.com/office/powerpoint/2010/main" val="3911917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Laser</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1026" name="Picture 2" descr="Laser Measurement Sensors - 2D-3D Laser Scanners - Acuity Laser">
            <a:extLst>
              <a:ext uri="{FF2B5EF4-FFF2-40B4-BE49-F238E27FC236}">
                <a16:creationId xmlns:a16="http://schemas.microsoft.com/office/drawing/2014/main" id="{17AE5A2A-2881-E243-951D-CFCD09BCB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254" y="978582"/>
            <a:ext cx="4573488" cy="304899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5596CA8-89CA-1D40-B8CB-CC6E9D7CC418}"/>
              </a:ext>
            </a:extLst>
          </p:cNvPr>
          <p:cNvSpPr txBox="1"/>
          <p:nvPr/>
        </p:nvSpPr>
        <p:spPr>
          <a:xfrm>
            <a:off x="1436915" y="4321962"/>
            <a:ext cx="6578930" cy="2031325"/>
          </a:xfrm>
          <a:prstGeom prst="rect">
            <a:avLst/>
          </a:prstGeom>
          <a:noFill/>
        </p:spPr>
        <p:txBody>
          <a:bodyPr wrap="square" rtlCol="0">
            <a:spAutoFit/>
          </a:bodyPr>
          <a:lstStyle/>
          <a:p>
            <a:r>
              <a:rPr lang="en-US" sz="1800" dirty="0">
                <a:latin typeface="+mn-lt"/>
                <a:ea typeface="Baskerville" panose="02020502070401020303" pitchFamily="18" charset="0"/>
              </a:rPr>
              <a:t>Laser is a special light source developed from quantum theory that has extraordinary properties not possessed by natural light sources, including (not limited to) </a:t>
            </a:r>
          </a:p>
          <a:p>
            <a:pPr marL="285750" indent="-285750">
              <a:buFont typeface="Arial"/>
              <a:buChar char="•"/>
            </a:pPr>
            <a:r>
              <a:rPr lang="en-US" sz="1800" dirty="0">
                <a:latin typeface="+mn-lt"/>
                <a:ea typeface="Baskerville" panose="02020502070401020303" pitchFamily="18" charset="0"/>
              </a:rPr>
              <a:t>Monochromatic </a:t>
            </a:r>
          </a:p>
          <a:p>
            <a:pPr marL="285750" indent="-285750">
              <a:buFont typeface="Arial"/>
              <a:buChar char="•"/>
            </a:pPr>
            <a:r>
              <a:rPr lang="en-US" sz="1800" dirty="0">
                <a:ea typeface="Baskerville" panose="02020502070401020303" pitchFamily="18" charset="0"/>
              </a:rPr>
              <a:t>Highly collimated</a:t>
            </a:r>
          </a:p>
          <a:p>
            <a:pPr marL="285750" indent="-285750">
              <a:buFont typeface="Arial"/>
              <a:buChar char="•"/>
            </a:pPr>
            <a:r>
              <a:rPr lang="en-US" sz="1800" dirty="0">
                <a:latin typeface="+mn-lt"/>
                <a:ea typeface="Baskerville" panose="02020502070401020303" pitchFamily="18" charset="0"/>
              </a:rPr>
              <a:t>Coherent</a:t>
            </a:r>
          </a:p>
          <a:p>
            <a:pPr marL="285750" indent="-285750">
              <a:buFont typeface="Arial"/>
              <a:buChar char="•"/>
            </a:pPr>
            <a:r>
              <a:rPr lang="en-US" sz="1800" dirty="0">
                <a:latin typeface="+mn-lt"/>
                <a:ea typeface="Baskerville" panose="02020502070401020303" pitchFamily="18" charset="0"/>
              </a:rPr>
              <a:t>High intensity</a:t>
            </a:r>
          </a:p>
        </p:txBody>
      </p:sp>
    </p:spTree>
    <p:extLst>
      <p:ext uri="{BB962C8B-B14F-4D97-AF65-F5344CB8AC3E}">
        <p14:creationId xmlns:p14="http://schemas.microsoft.com/office/powerpoint/2010/main" val="2224833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Four Level Lasing System</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extBox 1">
            <a:extLst>
              <a:ext uri="{FF2B5EF4-FFF2-40B4-BE49-F238E27FC236}">
                <a16:creationId xmlns:a16="http://schemas.microsoft.com/office/drawing/2014/main" id="{92033A94-624F-1C44-BE1D-865486E996CB}"/>
              </a:ext>
            </a:extLst>
          </p:cNvPr>
          <p:cNvSpPr txBox="1"/>
          <p:nvPr/>
        </p:nvSpPr>
        <p:spPr>
          <a:xfrm>
            <a:off x="126914" y="4223637"/>
            <a:ext cx="9060871" cy="2308324"/>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mn-lt"/>
              </a:rPr>
              <a:t>Atoms at the ground state (level 1) are pumped to the highest level (level 4), which quickly relax to level 3 via nonradiative transition processes without emitting photons.</a:t>
            </a:r>
          </a:p>
          <a:p>
            <a:pPr marL="285750" indent="-285750">
              <a:buFont typeface="Arial" panose="020B0604020202020204" pitchFamily="34" charset="0"/>
              <a:buChar char="•"/>
            </a:pPr>
            <a:r>
              <a:rPr lang="en-US" sz="1800" dirty="0">
                <a:latin typeface="+mn-lt"/>
              </a:rPr>
              <a:t>The transition from level 3 to level 2 is a slow process, so atoms are accumulated at level 3.</a:t>
            </a:r>
          </a:p>
          <a:p>
            <a:pPr marL="285750" indent="-285750">
              <a:buFont typeface="Arial" panose="020B0604020202020204" pitchFamily="34" charset="0"/>
              <a:buChar char="•"/>
            </a:pPr>
            <a:r>
              <a:rPr lang="en-US" sz="1800" dirty="0">
                <a:latin typeface="+mn-lt"/>
              </a:rPr>
              <a:t>Transition from level 2 to level 1 is fast, so very few atoms remain at level 2, therefore achieving population inversion between level 3 and 2. </a:t>
            </a:r>
          </a:p>
          <a:p>
            <a:pPr marL="285750" indent="-285750">
              <a:buFont typeface="Arial" panose="020B0604020202020204" pitchFamily="34" charset="0"/>
              <a:buChar char="•"/>
            </a:pPr>
            <a:r>
              <a:rPr lang="en-GB" sz="1800" dirty="0">
                <a:latin typeface="+mn-lt"/>
              </a:rPr>
              <a:t>As the ground state is not involved in lasing, there is no need to pump at least  &gt;50% atoms as the case in a 3-level system, hence a 4-level system can be more efficient than a 3-level lasing system. </a:t>
            </a:r>
            <a:endParaRPr lang="en-US" sz="1800" dirty="0">
              <a:latin typeface="+mn-lt"/>
            </a:endParaRPr>
          </a:p>
        </p:txBody>
      </p:sp>
      <p:grpSp>
        <p:nvGrpSpPr>
          <p:cNvPr id="7" name="Group 6">
            <a:extLst>
              <a:ext uri="{FF2B5EF4-FFF2-40B4-BE49-F238E27FC236}">
                <a16:creationId xmlns:a16="http://schemas.microsoft.com/office/drawing/2014/main" id="{8C71018D-C822-214E-BD93-EFFA3E74E85C}"/>
              </a:ext>
            </a:extLst>
          </p:cNvPr>
          <p:cNvGrpSpPr/>
          <p:nvPr/>
        </p:nvGrpSpPr>
        <p:grpSpPr>
          <a:xfrm>
            <a:off x="1840675" y="967864"/>
            <a:ext cx="5599034" cy="2986619"/>
            <a:chOff x="2156533" y="948331"/>
            <a:chExt cx="5887772" cy="3197608"/>
          </a:xfrm>
        </p:grpSpPr>
        <p:grpSp>
          <p:nvGrpSpPr>
            <p:cNvPr id="3" name="Group 2">
              <a:extLst>
                <a:ext uri="{FF2B5EF4-FFF2-40B4-BE49-F238E27FC236}">
                  <a16:creationId xmlns:a16="http://schemas.microsoft.com/office/drawing/2014/main" id="{F95CAF86-E72A-F949-8198-C9231AF33D3F}"/>
                </a:ext>
              </a:extLst>
            </p:cNvPr>
            <p:cNvGrpSpPr/>
            <p:nvPr/>
          </p:nvGrpSpPr>
          <p:grpSpPr>
            <a:xfrm>
              <a:off x="2156533" y="948331"/>
              <a:ext cx="5887772" cy="3197608"/>
              <a:chOff x="2156533" y="948331"/>
              <a:chExt cx="5887772" cy="3197608"/>
            </a:xfrm>
          </p:grpSpPr>
          <p:pic>
            <p:nvPicPr>
              <p:cNvPr id="5" name="Picture 4">
                <a:extLst>
                  <a:ext uri="{FF2B5EF4-FFF2-40B4-BE49-F238E27FC236}">
                    <a16:creationId xmlns:a16="http://schemas.microsoft.com/office/drawing/2014/main" id="{8793E8EA-A8EA-6945-BDF0-7CF2F4ABA55B}"/>
                  </a:ext>
                </a:extLst>
              </p:cNvPr>
              <p:cNvPicPr>
                <a:picLocks noChangeAspect="1"/>
              </p:cNvPicPr>
              <p:nvPr/>
            </p:nvPicPr>
            <p:blipFill>
              <a:blip r:embed="rId3"/>
              <a:stretch>
                <a:fillRect/>
              </a:stretch>
            </p:blipFill>
            <p:spPr>
              <a:xfrm>
                <a:off x="2156533" y="948331"/>
                <a:ext cx="5376289" cy="3197608"/>
              </a:xfrm>
              <a:prstGeom prst="rect">
                <a:avLst/>
              </a:prstGeom>
            </p:spPr>
          </p:pic>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3112E503-D9E9-1442-B099-215DC26902E6}"/>
                      </a:ext>
                    </a:extLst>
                  </p:cNvPr>
                  <p:cNvSpPr/>
                  <p:nvPr/>
                </p:nvSpPr>
                <p:spPr>
                  <a:xfrm>
                    <a:off x="6646743" y="2789206"/>
                    <a:ext cx="1397562" cy="338554"/>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GB" sz="1600" b="0" i="1" smtClean="0">
                                  <a:latin typeface="Cambria Math" panose="02040503050406030204" pitchFamily="18" charset="0"/>
                                </a:rPr>
                                <m:t>h</m:t>
                              </m:r>
                              <m:r>
                                <a:rPr lang="en-GB" sz="1600" b="0" i="1" smtClean="0">
                                  <a:latin typeface="Cambria Math" panose="02040503050406030204" pitchFamily="18" charset="0"/>
                                  <a:ea typeface="Cambria Math" panose="02040503050406030204" pitchFamily="18" charset="0"/>
                                </a:rPr>
                                <m:t>𝜈</m:t>
                              </m:r>
                              <m:r>
                                <a:rPr lang="en-GB" sz="1600" b="0" i="1" smtClean="0">
                                  <a:latin typeface="Cambria Math" panose="02040503050406030204" pitchFamily="18" charset="0"/>
                                  <a:ea typeface="Cambria Math" panose="02040503050406030204" pitchFamily="18" charset="0"/>
                                </a:rPr>
                                <m:t>=</m:t>
                              </m:r>
                              <m:r>
                                <a:rPr lang="en-GB" sz="1600" i="1">
                                  <a:latin typeface="Cambria Math" panose="02040503050406030204" pitchFamily="18" charset="0"/>
                                </a:rPr>
                                <m:t>𝐸</m:t>
                              </m:r>
                            </m:e>
                            <m:sub>
                              <m:r>
                                <a:rPr lang="en-GB" sz="1600" b="0" i="1" smtClean="0">
                                  <a:latin typeface="Cambria Math" panose="02040503050406030204" pitchFamily="18" charset="0"/>
                                </a:rPr>
                                <m:t>3</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𝐸</m:t>
                              </m:r>
                            </m:e>
                            <m:sub>
                              <m:r>
                                <a:rPr lang="en-GB" sz="1600" b="0" i="1" smtClean="0">
                                  <a:latin typeface="Cambria Math" panose="02040503050406030204" pitchFamily="18" charset="0"/>
                                </a:rPr>
                                <m:t>2</m:t>
                              </m:r>
                            </m:sub>
                          </m:sSub>
                        </m:oMath>
                      </m:oMathPara>
                    </a14:m>
                    <a:endParaRPr lang="en-US" sz="1600" dirty="0"/>
                  </a:p>
                </p:txBody>
              </p:sp>
            </mc:Choice>
            <mc:Fallback xmlns="">
              <p:sp>
                <p:nvSpPr>
                  <p:cNvPr id="51" name="Rectangle 50">
                    <a:extLst>
                      <a:ext uri="{FF2B5EF4-FFF2-40B4-BE49-F238E27FC236}">
                        <a16:creationId xmlns:a16="http://schemas.microsoft.com/office/drawing/2014/main" id="{3112E503-D9E9-1442-B099-215DC26902E6}"/>
                      </a:ext>
                    </a:extLst>
                  </p:cNvPr>
                  <p:cNvSpPr>
                    <a:spLocks noRot="1" noChangeAspect="1" noMove="1" noResize="1" noEditPoints="1" noAdjustHandles="1" noChangeArrowheads="1" noChangeShapeType="1" noTextEdit="1"/>
                  </p:cNvSpPr>
                  <p:nvPr/>
                </p:nvSpPr>
                <p:spPr>
                  <a:xfrm>
                    <a:off x="6646743" y="2789206"/>
                    <a:ext cx="1397562" cy="338554"/>
                  </a:xfrm>
                  <a:prstGeom prst="rect">
                    <a:avLst/>
                  </a:prstGeom>
                  <a:blipFill>
                    <a:blip r:embed="rId4"/>
                    <a:stretch>
                      <a:fillRect b="-3846"/>
                    </a:stretch>
                  </a:blipFill>
                </p:spPr>
                <p:txBody>
                  <a:bodyPr/>
                  <a:lstStyle/>
                  <a:p>
                    <a:r>
                      <a:rPr lang="en-US">
                        <a:noFill/>
                      </a:rPr>
                      <a:t> </a:t>
                    </a:r>
                  </a:p>
                </p:txBody>
              </p:sp>
            </mc:Fallback>
          </mc:AlternateContent>
        </p:grpSp>
        <p:sp>
          <p:nvSpPr>
            <p:cNvPr id="27" name="Oval 26">
              <a:extLst>
                <a:ext uri="{FF2B5EF4-FFF2-40B4-BE49-F238E27FC236}">
                  <a16:creationId xmlns:a16="http://schemas.microsoft.com/office/drawing/2014/main" id="{8931F37D-781C-984C-8463-F6EE3FFCAAC9}"/>
                </a:ext>
              </a:extLst>
            </p:cNvPr>
            <p:cNvSpPr>
              <a:spLocks noChangeAspect="1"/>
            </p:cNvSpPr>
            <p:nvPr/>
          </p:nvSpPr>
          <p:spPr>
            <a:xfrm>
              <a:off x="4738250" y="1824407"/>
              <a:ext cx="180000" cy="180000"/>
            </a:xfrm>
            <a:prstGeom prst="ellipse">
              <a:avLst/>
            </a:prstGeom>
            <a:solidFill>
              <a:srgbClr val="00B050"/>
            </a:solidFill>
            <a:ln>
              <a:solidFill>
                <a:srgbClr val="00B05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8" name="Oval 27">
              <a:extLst>
                <a:ext uri="{FF2B5EF4-FFF2-40B4-BE49-F238E27FC236}">
                  <a16:creationId xmlns:a16="http://schemas.microsoft.com/office/drawing/2014/main" id="{35A507C0-CCB9-6F45-9697-4B5813C288A4}"/>
                </a:ext>
              </a:extLst>
            </p:cNvPr>
            <p:cNvSpPr>
              <a:spLocks noChangeAspect="1"/>
            </p:cNvSpPr>
            <p:nvPr/>
          </p:nvSpPr>
          <p:spPr>
            <a:xfrm>
              <a:off x="5010928" y="1824407"/>
              <a:ext cx="180000" cy="180000"/>
            </a:xfrm>
            <a:prstGeom prst="ellipse">
              <a:avLst/>
            </a:prstGeom>
            <a:solidFill>
              <a:srgbClr val="00B050"/>
            </a:solidFill>
            <a:ln>
              <a:solidFill>
                <a:srgbClr val="00B05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9" name="Oval 28">
              <a:extLst>
                <a:ext uri="{FF2B5EF4-FFF2-40B4-BE49-F238E27FC236}">
                  <a16:creationId xmlns:a16="http://schemas.microsoft.com/office/drawing/2014/main" id="{BFC36619-BBC5-3841-A3CF-CD9C7431F782}"/>
                </a:ext>
              </a:extLst>
            </p:cNvPr>
            <p:cNvSpPr>
              <a:spLocks noChangeAspect="1"/>
            </p:cNvSpPr>
            <p:nvPr/>
          </p:nvSpPr>
          <p:spPr>
            <a:xfrm>
              <a:off x="5298990" y="1832663"/>
              <a:ext cx="180000" cy="180000"/>
            </a:xfrm>
            <a:prstGeom prst="ellipse">
              <a:avLst/>
            </a:prstGeom>
            <a:solidFill>
              <a:srgbClr val="00B050"/>
            </a:solidFill>
            <a:ln>
              <a:solidFill>
                <a:srgbClr val="00B05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0" name="Oval 29">
              <a:extLst>
                <a:ext uri="{FF2B5EF4-FFF2-40B4-BE49-F238E27FC236}">
                  <a16:creationId xmlns:a16="http://schemas.microsoft.com/office/drawing/2014/main" id="{4D94DF05-0170-CC4E-BC04-0426D5227EA7}"/>
                </a:ext>
              </a:extLst>
            </p:cNvPr>
            <p:cNvSpPr>
              <a:spLocks noChangeAspect="1"/>
            </p:cNvSpPr>
            <p:nvPr/>
          </p:nvSpPr>
          <p:spPr>
            <a:xfrm>
              <a:off x="5569849" y="1832663"/>
              <a:ext cx="180000" cy="180000"/>
            </a:xfrm>
            <a:prstGeom prst="ellipse">
              <a:avLst/>
            </a:prstGeom>
            <a:solidFill>
              <a:srgbClr val="00B050"/>
            </a:solidFill>
            <a:ln>
              <a:solidFill>
                <a:srgbClr val="00B05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1" name="Oval 30">
              <a:extLst>
                <a:ext uri="{FF2B5EF4-FFF2-40B4-BE49-F238E27FC236}">
                  <a16:creationId xmlns:a16="http://schemas.microsoft.com/office/drawing/2014/main" id="{F55B8A44-2875-F44B-A116-B957789254BF}"/>
                </a:ext>
              </a:extLst>
            </p:cNvPr>
            <p:cNvSpPr>
              <a:spLocks noChangeAspect="1"/>
            </p:cNvSpPr>
            <p:nvPr/>
          </p:nvSpPr>
          <p:spPr>
            <a:xfrm>
              <a:off x="5840708" y="1824407"/>
              <a:ext cx="180000" cy="180000"/>
            </a:xfrm>
            <a:prstGeom prst="ellipse">
              <a:avLst/>
            </a:prstGeom>
            <a:solidFill>
              <a:srgbClr val="00B050"/>
            </a:solidFill>
            <a:ln>
              <a:solidFill>
                <a:srgbClr val="00B05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2" name="Oval 31">
              <a:extLst>
                <a:ext uri="{FF2B5EF4-FFF2-40B4-BE49-F238E27FC236}">
                  <a16:creationId xmlns:a16="http://schemas.microsoft.com/office/drawing/2014/main" id="{88CF3EC4-CE42-C243-8A8B-145A6335F785}"/>
                </a:ext>
              </a:extLst>
            </p:cNvPr>
            <p:cNvSpPr>
              <a:spLocks noChangeAspect="1"/>
            </p:cNvSpPr>
            <p:nvPr/>
          </p:nvSpPr>
          <p:spPr>
            <a:xfrm>
              <a:off x="4377722" y="3854684"/>
              <a:ext cx="180000" cy="180000"/>
            </a:xfrm>
            <a:prstGeom prst="ellipse">
              <a:avLst/>
            </a:prstGeom>
            <a:solidFill>
              <a:srgbClr val="00B050"/>
            </a:solidFill>
            <a:ln>
              <a:solidFill>
                <a:srgbClr val="00B05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3" name="Oval 32">
              <a:extLst>
                <a:ext uri="{FF2B5EF4-FFF2-40B4-BE49-F238E27FC236}">
                  <a16:creationId xmlns:a16="http://schemas.microsoft.com/office/drawing/2014/main" id="{1BE2C133-AA14-DE48-B3A4-58D9EC1CB388}"/>
                </a:ext>
              </a:extLst>
            </p:cNvPr>
            <p:cNvSpPr>
              <a:spLocks noChangeAspect="1"/>
            </p:cNvSpPr>
            <p:nvPr/>
          </p:nvSpPr>
          <p:spPr>
            <a:xfrm>
              <a:off x="4650400" y="3854684"/>
              <a:ext cx="180000" cy="180000"/>
            </a:xfrm>
            <a:prstGeom prst="ellipse">
              <a:avLst/>
            </a:prstGeom>
            <a:solidFill>
              <a:srgbClr val="00B050"/>
            </a:solidFill>
            <a:ln>
              <a:solidFill>
                <a:srgbClr val="00B05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4" name="Oval 33">
              <a:extLst>
                <a:ext uri="{FF2B5EF4-FFF2-40B4-BE49-F238E27FC236}">
                  <a16:creationId xmlns:a16="http://schemas.microsoft.com/office/drawing/2014/main" id="{54E6F78D-06B9-A14D-B70C-7C67C6300A8C}"/>
                </a:ext>
              </a:extLst>
            </p:cNvPr>
            <p:cNvSpPr>
              <a:spLocks noChangeAspect="1"/>
            </p:cNvSpPr>
            <p:nvPr/>
          </p:nvSpPr>
          <p:spPr>
            <a:xfrm>
              <a:off x="4938462" y="3862940"/>
              <a:ext cx="180000" cy="180000"/>
            </a:xfrm>
            <a:prstGeom prst="ellipse">
              <a:avLst/>
            </a:prstGeom>
            <a:solidFill>
              <a:srgbClr val="00B050"/>
            </a:solidFill>
            <a:ln>
              <a:solidFill>
                <a:srgbClr val="00B05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5" name="Oval 34">
              <a:extLst>
                <a:ext uri="{FF2B5EF4-FFF2-40B4-BE49-F238E27FC236}">
                  <a16:creationId xmlns:a16="http://schemas.microsoft.com/office/drawing/2014/main" id="{4A9BE8E8-7A0E-8447-9CC0-376DCF07D1D6}"/>
                </a:ext>
              </a:extLst>
            </p:cNvPr>
            <p:cNvSpPr>
              <a:spLocks noChangeAspect="1"/>
            </p:cNvSpPr>
            <p:nvPr/>
          </p:nvSpPr>
          <p:spPr>
            <a:xfrm>
              <a:off x="5209321" y="3862940"/>
              <a:ext cx="180000" cy="180000"/>
            </a:xfrm>
            <a:prstGeom prst="ellipse">
              <a:avLst/>
            </a:prstGeom>
            <a:solidFill>
              <a:srgbClr val="00B050"/>
            </a:solidFill>
            <a:ln>
              <a:solidFill>
                <a:srgbClr val="00B05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8" name="Oval 37">
              <a:extLst>
                <a:ext uri="{FF2B5EF4-FFF2-40B4-BE49-F238E27FC236}">
                  <a16:creationId xmlns:a16="http://schemas.microsoft.com/office/drawing/2014/main" id="{E49B3294-170D-2145-A106-4C6704F53E15}"/>
                </a:ext>
              </a:extLst>
            </p:cNvPr>
            <p:cNvSpPr>
              <a:spLocks noChangeAspect="1"/>
            </p:cNvSpPr>
            <p:nvPr/>
          </p:nvSpPr>
          <p:spPr>
            <a:xfrm>
              <a:off x="5480180" y="3854684"/>
              <a:ext cx="180000" cy="180000"/>
            </a:xfrm>
            <a:prstGeom prst="ellipse">
              <a:avLst/>
            </a:prstGeom>
            <a:solidFill>
              <a:srgbClr val="00B050"/>
            </a:solidFill>
            <a:ln>
              <a:solidFill>
                <a:srgbClr val="00B05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23" name="Picture 22">
              <a:extLst>
                <a:ext uri="{FF2B5EF4-FFF2-40B4-BE49-F238E27FC236}">
                  <a16:creationId xmlns:a16="http://schemas.microsoft.com/office/drawing/2014/main" id="{3053BF12-E727-E24E-B2A1-8AF1525B0CED}"/>
                </a:ext>
              </a:extLst>
            </p:cNvPr>
            <p:cNvPicPr>
              <a:picLocks noChangeAspect="1"/>
            </p:cNvPicPr>
            <p:nvPr/>
          </p:nvPicPr>
          <p:blipFill>
            <a:blip r:embed="rId5"/>
            <a:stretch>
              <a:fillRect/>
            </a:stretch>
          </p:blipFill>
          <p:spPr>
            <a:xfrm>
              <a:off x="4001612" y="2270168"/>
              <a:ext cx="959057" cy="360935"/>
            </a:xfrm>
            <a:prstGeom prst="rect">
              <a:avLst/>
            </a:prstGeom>
          </p:spPr>
        </p:pic>
        <p:pic>
          <p:nvPicPr>
            <p:cNvPr id="24" name="Picture 23">
              <a:extLst>
                <a:ext uri="{FF2B5EF4-FFF2-40B4-BE49-F238E27FC236}">
                  <a16:creationId xmlns:a16="http://schemas.microsoft.com/office/drawing/2014/main" id="{4122E2B8-12BE-8A4A-9970-B3E5E4195D6B}"/>
                </a:ext>
              </a:extLst>
            </p:cNvPr>
            <p:cNvPicPr>
              <a:picLocks noChangeAspect="1"/>
            </p:cNvPicPr>
            <p:nvPr/>
          </p:nvPicPr>
          <p:blipFill>
            <a:blip r:embed="rId5"/>
            <a:stretch>
              <a:fillRect/>
            </a:stretch>
          </p:blipFill>
          <p:spPr>
            <a:xfrm>
              <a:off x="5403599" y="2176557"/>
              <a:ext cx="959057" cy="360935"/>
            </a:xfrm>
            <a:prstGeom prst="rect">
              <a:avLst/>
            </a:prstGeom>
          </p:spPr>
        </p:pic>
        <p:pic>
          <p:nvPicPr>
            <p:cNvPr id="25" name="Picture 24">
              <a:extLst>
                <a:ext uri="{FF2B5EF4-FFF2-40B4-BE49-F238E27FC236}">
                  <a16:creationId xmlns:a16="http://schemas.microsoft.com/office/drawing/2014/main" id="{F844D916-8AF5-BD4A-B9E2-74FDCD1E2BDF}"/>
                </a:ext>
              </a:extLst>
            </p:cNvPr>
            <p:cNvPicPr>
              <a:picLocks noChangeAspect="1"/>
            </p:cNvPicPr>
            <p:nvPr/>
          </p:nvPicPr>
          <p:blipFill>
            <a:blip r:embed="rId5"/>
            <a:stretch>
              <a:fillRect/>
            </a:stretch>
          </p:blipFill>
          <p:spPr>
            <a:xfrm>
              <a:off x="5403598" y="2534195"/>
              <a:ext cx="959057" cy="360935"/>
            </a:xfrm>
            <a:prstGeom prst="rect">
              <a:avLst/>
            </a:prstGeom>
          </p:spPr>
        </p:pic>
      </p:grpSp>
    </p:spTree>
    <p:extLst>
      <p:ext uri="{BB962C8B-B14F-4D97-AF65-F5344CB8AC3E}">
        <p14:creationId xmlns:p14="http://schemas.microsoft.com/office/powerpoint/2010/main" val="40792451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He-Ne Laser</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a:extLst>
              <a:ext uri="{FF2B5EF4-FFF2-40B4-BE49-F238E27FC236}">
                <a16:creationId xmlns:a16="http://schemas.microsoft.com/office/drawing/2014/main" id="{46933C93-31BD-1942-9ABD-92626B30AC95}"/>
              </a:ext>
            </a:extLst>
          </p:cNvPr>
          <p:cNvPicPr>
            <a:picLocks noChangeAspect="1"/>
          </p:cNvPicPr>
          <p:nvPr/>
        </p:nvPicPr>
        <p:blipFill>
          <a:blip r:embed="rId3"/>
          <a:stretch>
            <a:fillRect/>
          </a:stretch>
        </p:blipFill>
        <p:spPr>
          <a:xfrm>
            <a:off x="139680" y="2273754"/>
            <a:ext cx="4690753" cy="4376768"/>
          </a:xfrm>
          <a:prstGeom prst="rect">
            <a:avLst/>
          </a:prstGeom>
        </p:spPr>
      </p:pic>
      <p:pic>
        <p:nvPicPr>
          <p:cNvPr id="19" name="Picture 2" descr="진성레이저">
            <a:extLst>
              <a:ext uri="{FF2B5EF4-FFF2-40B4-BE49-F238E27FC236}">
                <a16:creationId xmlns:a16="http://schemas.microsoft.com/office/drawing/2014/main" id="{67CADABE-330D-364D-BABA-5E29790517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881" y="949053"/>
            <a:ext cx="4589109" cy="127083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D4E0A1DD-5B25-8F41-9918-5229FFCD500A}"/>
                  </a:ext>
                </a:extLst>
              </p:cNvPr>
              <p:cNvSpPr/>
              <p:nvPr/>
            </p:nvSpPr>
            <p:spPr>
              <a:xfrm>
                <a:off x="4830433" y="1301566"/>
                <a:ext cx="1418145" cy="369332"/>
              </a:xfrm>
              <a:prstGeom prst="rect">
                <a:avLst/>
              </a:prstGeom>
            </p:spPr>
            <p:txBody>
              <a:bodyPr wrap="none">
                <a:spAutoFit/>
              </a:bodyPr>
              <a:lstStyle/>
              <a:p>
                <a14:m>
                  <m:oMath xmlns:m="http://schemas.openxmlformats.org/officeDocument/2006/math">
                    <m:r>
                      <a:rPr lang="en-US" sz="1800" i="1" smtClean="0">
                        <a:latin typeface="Cambria Math" panose="02040503050406030204" pitchFamily="18" charset="0"/>
                        <a:ea typeface="Cambria Math" panose="02040503050406030204" pitchFamily="18" charset="0"/>
                      </a:rPr>
                      <m:t>𝜆</m:t>
                    </m:r>
                    <m:r>
                      <a:rPr lang="en-GB" sz="1800" b="0" i="1" smtClean="0">
                        <a:latin typeface="Cambria Math" panose="02040503050406030204" pitchFamily="18" charset="0"/>
                        <a:ea typeface="Cambria Math" panose="02040503050406030204" pitchFamily="18" charset="0"/>
                      </a:rPr>
                      <m:t>=</m:t>
                    </m:r>
                  </m:oMath>
                </a14:m>
                <a:r>
                  <a:rPr lang="en-US" sz="1800" dirty="0"/>
                  <a:t>632.8 nm</a:t>
                </a:r>
              </a:p>
            </p:txBody>
          </p:sp>
        </mc:Choice>
        <mc:Fallback xmlns="">
          <p:sp>
            <p:nvSpPr>
              <p:cNvPr id="20" name="Rectangle 19">
                <a:extLst>
                  <a:ext uri="{FF2B5EF4-FFF2-40B4-BE49-F238E27FC236}">
                    <a16:creationId xmlns:a16="http://schemas.microsoft.com/office/drawing/2014/main" id="{D4E0A1DD-5B25-8F41-9918-5229FFCD500A}"/>
                  </a:ext>
                </a:extLst>
              </p:cNvPr>
              <p:cNvSpPr>
                <a:spLocks noRot="1" noChangeAspect="1" noMove="1" noResize="1" noEditPoints="1" noAdjustHandles="1" noChangeArrowheads="1" noChangeShapeType="1" noTextEdit="1"/>
              </p:cNvSpPr>
              <p:nvPr/>
            </p:nvSpPr>
            <p:spPr>
              <a:xfrm>
                <a:off x="4830433" y="1301566"/>
                <a:ext cx="1418145" cy="369332"/>
              </a:xfrm>
              <a:prstGeom prst="rect">
                <a:avLst/>
              </a:prstGeom>
              <a:blipFill>
                <a:blip r:embed="rId5"/>
                <a:stretch>
                  <a:fillRect t="-6667" r="-177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40D3FA-84B3-CD4F-A54D-C40E55A85DEA}"/>
                  </a:ext>
                </a:extLst>
              </p:cNvPr>
              <p:cNvSpPr txBox="1"/>
              <p:nvPr/>
            </p:nvSpPr>
            <p:spPr>
              <a:xfrm>
                <a:off x="4671498" y="2140365"/>
                <a:ext cx="4201040" cy="4247317"/>
              </a:xfrm>
              <a:prstGeom prst="rect">
                <a:avLst/>
              </a:prstGeom>
              <a:noFill/>
            </p:spPr>
            <p:txBody>
              <a:bodyPr wrap="square" rtlCol="0">
                <a:spAutoFit/>
              </a:bodyPr>
              <a:lstStyle/>
              <a:p>
                <a:pPr marL="342900" indent="-342900">
                  <a:buFont typeface="Arial" panose="020B0604020202020204" pitchFamily="34" charset="0"/>
                  <a:buChar char="•"/>
                </a:pPr>
                <a:r>
                  <a:rPr lang="en-US" sz="1800" dirty="0"/>
                  <a:t>A 4-level lasing system.</a:t>
                </a:r>
              </a:p>
              <a:p>
                <a:pPr marL="342900" indent="-342900">
                  <a:buFont typeface="Arial" panose="020B0604020202020204" pitchFamily="34" charset="0"/>
                  <a:buChar char="•"/>
                </a:pPr>
                <a:r>
                  <a:rPr lang="en-US" sz="1800" dirty="0"/>
                  <a:t>Mixture of He and Ne gas at a ratio of 10:1 (1 torr and 0.1 torr, respectively).</a:t>
                </a:r>
              </a:p>
              <a:p>
                <a:pPr marL="342900" indent="-342900">
                  <a:buFont typeface="Arial" panose="020B0604020202020204" pitchFamily="34" charset="0"/>
                  <a:buChar char="•"/>
                </a:pPr>
                <a:r>
                  <a:rPr lang="en-US" sz="1800" dirty="0"/>
                  <a:t>He atoms are excited to long lifetime (</a:t>
                </a:r>
                <a14:m>
                  <m:oMath xmlns:m="http://schemas.openxmlformats.org/officeDocument/2006/math">
                    <m:sSup>
                      <m:sSupPr>
                        <m:ctrlPr>
                          <a:rPr lang="en-US" sz="1800" i="1" smtClean="0">
                            <a:latin typeface="Cambria Math" panose="02040503050406030204" pitchFamily="18" charset="0"/>
                          </a:rPr>
                        </m:ctrlPr>
                      </m:sSupPr>
                      <m:e>
                        <m:r>
                          <a:rPr lang="en-GB" sz="1800" b="0" i="1" smtClean="0">
                            <a:latin typeface="Cambria Math" panose="02040503050406030204" pitchFamily="18" charset="0"/>
                          </a:rPr>
                          <m:t>10</m:t>
                        </m:r>
                      </m:e>
                      <m:sup>
                        <m:r>
                          <a:rPr lang="en-GB" sz="1800" b="0" i="1" smtClean="0">
                            <a:latin typeface="Cambria Math" panose="02040503050406030204" pitchFamily="18" charset="0"/>
                          </a:rPr>
                          <m:t>−6</m:t>
                        </m:r>
                      </m:sup>
                    </m:sSup>
                    <m:r>
                      <a:rPr lang="en-GB" sz="1800" b="0" i="1" smtClean="0">
                        <a:latin typeface="Cambria Math" panose="02040503050406030204" pitchFamily="18" charset="0"/>
                      </a:rPr>
                      <m:t>~</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10</m:t>
                        </m:r>
                      </m:e>
                      <m:sup>
                        <m:r>
                          <a:rPr lang="en-GB" sz="1800" b="0" i="1" smtClean="0">
                            <a:latin typeface="Cambria Math" panose="02040503050406030204" pitchFamily="18" charset="0"/>
                          </a:rPr>
                          <m:t>−4</m:t>
                        </m:r>
                      </m:sup>
                    </m:sSup>
                    <m:r>
                      <a:rPr lang="en-GB" sz="1800" b="0" i="1" smtClean="0">
                        <a:latin typeface="Cambria Math" panose="02040503050406030204" pitchFamily="18" charset="0"/>
                      </a:rPr>
                      <m:t> </m:t>
                    </m:r>
                    <m:r>
                      <m:rPr>
                        <m:sty m:val="p"/>
                      </m:rPr>
                      <a:rPr lang="en-GB" sz="1800" b="0" i="0" smtClean="0">
                        <a:latin typeface="Cambria Math" panose="02040503050406030204" pitchFamily="18" charset="0"/>
                      </a:rPr>
                      <m:t>s</m:t>
                    </m:r>
                  </m:oMath>
                </a14:m>
                <a:r>
                  <a:rPr lang="en-US" sz="1800" dirty="0"/>
                  <a:t>) states F2, F3, which excite Ne atoms to E4, E6 states through collision.</a:t>
                </a:r>
              </a:p>
              <a:p>
                <a:pPr marL="342900" indent="-342900">
                  <a:buFont typeface="Arial" panose="020B0604020202020204" pitchFamily="34" charset="0"/>
                  <a:buChar char="•"/>
                </a:pPr>
                <a:r>
                  <a:rPr lang="en-US" sz="1800" dirty="0"/>
                  <a:t>Transition between E6 and E3 produces the emission of 632.8 nm laser line.</a:t>
                </a:r>
              </a:p>
              <a:p>
                <a:pPr marL="342900" indent="-342900">
                  <a:buFont typeface="Arial" panose="020B0604020202020204" pitchFamily="34" charset="0"/>
                  <a:buChar char="•"/>
                </a:pPr>
                <a:r>
                  <a:rPr lang="en-US" sz="1800" dirty="0"/>
                  <a:t>E3 to E2 is a fast process with lifetime of ~</a:t>
                </a:r>
                <a:r>
                  <a:rPr lang="en-GB" sz="1800" dirty="0"/>
                  <a:t> </a:t>
                </a:r>
                <a14:m>
                  <m:oMath xmlns:m="http://schemas.openxmlformats.org/officeDocument/2006/math">
                    <m:sSup>
                      <m:sSupPr>
                        <m:ctrlPr>
                          <a:rPr lang="en-GB" sz="1800" i="1">
                            <a:latin typeface="Cambria Math" panose="02040503050406030204" pitchFamily="18" charset="0"/>
                          </a:rPr>
                        </m:ctrlPr>
                      </m:sSupPr>
                      <m:e>
                        <m:r>
                          <a:rPr lang="en-GB" sz="1800" i="1">
                            <a:latin typeface="Cambria Math" panose="02040503050406030204" pitchFamily="18" charset="0"/>
                          </a:rPr>
                          <m:t>10</m:t>
                        </m:r>
                      </m:e>
                      <m:sup>
                        <m:r>
                          <a:rPr lang="en-GB" sz="1800" i="1">
                            <a:latin typeface="Cambria Math" panose="02040503050406030204" pitchFamily="18" charset="0"/>
                          </a:rPr>
                          <m:t>−</m:t>
                        </m:r>
                        <m:r>
                          <a:rPr lang="en-GB" sz="1800" b="0" i="1" smtClean="0">
                            <a:latin typeface="Cambria Math" panose="02040503050406030204" pitchFamily="18" charset="0"/>
                          </a:rPr>
                          <m:t>8</m:t>
                        </m:r>
                      </m:sup>
                    </m:sSup>
                    <m:r>
                      <m:rPr>
                        <m:sty m:val="p"/>
                      </m:rPr>
                      <a:rPr lang="en-GB" sz="1800">
                        <a:latin typeface="Cambria Math" panose="02040503050406030204" pitchFamily="18" charset="0"/>
                      </a:rPr>
                      <m:t>s</m:t>
                    </m:r>
                  </m:oMath>
                </a14:m>
                <a:r>
                  <a:rPr lang="en-US" sz="1800" dirty="0"/>
                  <a:t>, much shorter than the lifetime of E6, so steady population inversion can be achieved between E6 and E3.</a:t>
                </a:r>
              </a:p>
              <a:p>
                <a:pPr marL="342900" indent="-342900">
                  <a:buFont typeface="Arial" panose="020B0604020202020204" pitchFamily="34" charset="0"/>
                  <a:buChar char="•"/>
                </a:pPr>
                <a:endParaRPr lang="en-US" sz="1800" dirty="0"/>
              </a:p>
            </p:txBody>
          </p:sp>
        </mc:Choice>
        <mc:Fallback xmlns="">
          <p:sp>
            <p:nvSpPr>
              <p:cNvPr id="21" name="TextBox 20">
                <a:extLst>
                  <a:ext uri="{FF2B5EF4-FFF2-40B4-BE49-F238E27FC236}">
                    <a16:creationId xmlns:a16="http://schemas.microsoft.com/office/drawing/2014/main" id="{FF40D3FA-84B3-CD4F-A54D-C40E55A85DEA}"/>
                  </a:ext>
                </a:extLst>
              </p:cNvPr>
              <p:cNvSpPr txBox="1">
                <a:spLocks noRot="1" noChangeAspect="1" noMove="1" noResize="1" noEditPoints="1" noAdjustHandles="1" noChangeArrowheads="1" noChangeShapeType="1" noTextEdit="1"/>
              </p:cNvSpPr>
              <p:nvPr/>
            </p:nvSpPr>
            <p:spPr>
              <a:xfrm>
                <a:off x="4671498" y="2140365"/>
                <a:ext cx="4201040" cy="4247317"/>
              </a:xfrm>
              <a:prstGeom prst="rect">
                <a:avLst/>
              </a:prstGeom>
              <a:blipFill>
                <a:blip r:embed="rId6"/>
                <a:stretch>
                  <a:fillRect l="-904" t="-595" r="-1807"/>
                </a:stretch>
              </a:blipFill>
            </p:spPr>
            <p:txBody>
              <a:bodyPr/>
              <a:lstStyle/>
              <a:p>
                <a:r>
                  <a:rPr lang="en-US">
                    <a:noFill/>
                  </a:rPr>
                  <a:t> </a:t>
                </a:r>
              </a:p>
            </p:txBody>
          </p:sp>
        </mc:Fallback>
      </mc:AlternateContent>
    </p:spTree>
    <p:extLst>
      <p:ext uri="{BB962C8B-B14F-4D97-AF65-F5344CB8AC3E}">
        <p14:creationId xmlns:p14="http://schemas.microsoft.com/office/powerpoint/2010/main" val="36147557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Structure of Laser</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extBox 1">
            <a:extLst>
              <a:ext uri="{FF2B5EF4-FFF2-40B4-BE49-F238E27FC236}">
                <a16:creationId xmlns:a16="http://schemas.microsoft.com/office/drawing/2014/main" id="{6E518FC2-5A77-814A-AD69-C5C4513AA8EA}"/>
              </a:ext>
            </a:extLst>
          </p:cNvPr>
          <p:cNvSpPr txBox="1"/>
          <p:nvPr/>
        </p:nvSpPr>
        <p:spPr>
          <a:xfrm>
            <a:off x="950976" y="4457145"/>
            <a:ext cx="7607808" cy="2062103"/>
          </a:xfrm>
          <a:prstGeom prst="rect">
            <a:avLst/>
          </a:prstGeom>
          <a:noFill/>
        </p:spPr>
        <p:txBody>
          <a:bodyPr wrap="square" rtlCol="0">
            <a:spAutoFit/>
          </a:bodyPr>
          <a:lstStyle/>
          <a:p>
            <a:r>
              <a:rPr lang="en-US" sz="1600" dirty="0"/>
              <a:t>A laser has three basic elements:</a:t>
            </a:r>
          </a:p>
          <a:p>
            <a:pPr marL="285750" indent="-285750">
              <a:buFont typeface="Arial" panose="020B0604020202020204" pitchFamily="34" charset="0"/>
              <a:buChar char="•"/>
            </a:pPr>
            <a:r>
              <a:rPr lang="en-US" sz="1600" dirty="0"/>
              <a:t>A pump source: input energy to pump atoms from ground states to excited states. Common pumping techniques include optical pumping (flash lamp or other lasers) and particle pumping (through particle collision, mostly adopted in gas lasers)</a:t>
            </a:r>
          </a:p>
          <a:p>
            <a:pPr marL="285750" indent="-285750">
              <a:buFont typeface="Arial" panose="020B0604020202020204" pitchFamily="34" charset="0"/>
              <a:buChar char="•"/>
            </a:pPr>
            <a:r>
              <a:rPr lang="en-US" sz="1600" dirty="0"/>
              <a:t>A gain (lasing) medium</a:t>
            </a:r>
          </a:p>
          <a:p>
            <a:pPr marL="285750" indent="-285750">
              <a:buFont typeface="Arial" panose="020B0604020202020204" pitchFamily="34" charset="0"/>
              <a:buChar char="•"/>
            </a:pPr>
            <a:r>
              <a:rPr lang="en-US" sz="1600" dirty="0"/>
              <a:t>An optical resonator cavity: a pair of reflective mirrors to reflect laser beam back and forth inside the cavity many many times to increase the gain. One mirror is partially reflective to allow the output of some portion of energy.</a:t>
            </a:r>
          </a:p>
        </p:txBody>
      </p:sp>
      <p:pic>
        <p:nvPicPr>
          <p:cNvPr id="22532" name="Picture 4" descr="LEKULE: Laser,Types and Components of Laser">
            <a:extLst>
              <a:ext uri="{FF2B5EF4-FFF2-40B4-BE49-F238E27FC236}">
                <a16:creationId xmlns:a16="http://schemas.microsoft.com/office/drawing/2014/main" id="{8A28BE66-1E6F-BB47-A6B0-15DA1F50E0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7840" y="1132205"/>
            <a:ext cx="5974080" cy="2987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6898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Threshold Condition</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21D960BC-D657-7449-B979-19F6EDC15794}"/>
                  </a:ext>
                </a:extLst>
              </p:cNvPr>
              <p:cNvSpPr txBox="1"/>
              <p:nvPr/>
            </p:nvSpPr>
            <p:spPr>
              <a:xfrm>
                <a:off x="763595" y="4292906"/>
                <a:ext cx="4645152" cy="1340110"/>
              </a:xfrm>
              <a:prstGeom prst="rect">
                <a:avLst/>
              </a:prstGeom>
              <a:noFill/>
            </p:spPr>
            <p:txBody>
              <a:bodyPr wrap="square" rtlCol="0">
                <a:spAutoFit/>
              </a:bodyPr>
              <a:lstStyle/>
              <a:p>
                <a:r>
                  <a:rPr lang="en-US" sz="1600" dirty="0"/>
                  <a:t>After one complete round trip inside the resonator cavity, the intensity of the reflected beam after mirror 1 is enhanced by a factor of </a:t>
                </a:r>
                <a14:m>
                  <m:oMath xmlns:m="http://schemas.openxmlformats.org/officeDocument/2006/math">
                    <m:sSub>
                      <m:sSubPr>
                        <m:ctrlPr>
                          <a:rPr lang="en-US" sz="1600" i="1">
                            <a:latin typeface="Cambria Math" panose="02040503050406030204" pitchFamily="18" charset="0"/>
                          </a:rPr>
                        </m:ctrlPr>
                      </m:sSubPr>
                      <m:e>
                        <m:r>
                          <a:rPr lang="en-GB" sz="1600" i="1">
                            <a:latin typeface="Cambria Math" panose="02040503050406030204" pitchFamily="18" charset="0"/>
                          </a:rPr>
                          <m:t>𝑅</m:t>
                        </m:r>
                      </m:e>
                      <m:sub>
                        <m:r>
                          <a:rPr lang="en-GB" sz="1600" i="1">
                            <a:latin typeface="Cambria Math" panose="02040503050406030204" pitchFamily="18" charset="0"/>
                          </a:rPr>
                          <m:t>1</m:t>
                        </m:r>
                      </m:sub>
                    </m:sSub>
                    <m:sSub>
                      <m:sSubPr>
                        <m:ctrlPr>
                          <a:rPr lang="en-US" sz="1600" i="1">
                            <a:latin typeface="Cambria Math" panose="02040503050406030204" pitchFamily="18" charset="0"/>
                          </a:rPr>
                        </m:ctrlPr>
                      </m:sSubPr>
                      <m:e>
                        <m:r>
                          <a:rPr lang="en-GB" sz="1600" i="1">
                            <a:latin typeface="Cambria Math" panose="02040503050406030204" pitchFamily="18" charset="0"/>
                          </a:rPr>
                          <m:t>𝑅</m:t>
                        </m:r>
                      </m:e>
                      <m:sub>
                        <m:r>
                          <a:rPr lang="en-GB" sz="1600" i="1">
                            <a:latin typeface="Cambria Math" panose="02040503050406030204" pitchFamily="18" charset="0"/>
                          </a:rPr>
                          <m:t>2</m:t>
                        </m:r>
                      </m:sub>
                    </m:sSub>
                    <m:sSup>
                      <m:sSupPr>
                        <m:ctrlPr>
                          <a:rPr lang="en-US" sz="1600" i="1">
                            <a:latin typeface="Cambria Math" panose="02040503050406030204" pitchFamily="18" charset="0"/>
                          </a:rPr>
                        </m:ctrlPr>
                      </m:sSupPr>
                      <m:e>
                        <m:r>
                          <a:rPr lang="en-GB" sz="1600" i="1">
                            <a:latin typeface="Cambria Math" panose="02040503050406030204" pitchFamily="18" charset="0"/>
                          </a:rPr>
                          <m:t>𝑒</m:t>
                        </m:r>
                      </m:e>
                      <m:sup>
                        <m:r>
                          <a:rPr lang="en-GB" sz="1600" i="1">
                            <a:latin typeface="Cambria Math" panose="02040503050406030204" pitchFamily="18" charset="0"/>
                          </a:rPr>
                          <m:t>2</m:t>
                        </m:r>
                        <m:d>
                          <m:dPr>
                            <m:ctrlPr>
                              <a:rPr lang="en-GB" sz="1600" i="1">
                                <a:latin typeface="Cambria Math" panose="02040503050406030204" pitchFamily="18" charset="0"/>
                              </a:rPr>
                            </m:ctrlPr>
                          </m:dPr>
                          <m:e>
                            <m:r>
                              <a:rPr lang="en-GB" sz="1600" i="1">
                                <a:latin typeface="Cambria Math" panose="02040503050406030204" pitchFamily="18" charset="0"/>
                                <a:ea typeface="Cambria Math" panose="02040503050406030204" pitchFamily="18" charset="0"/>
                              </a:rPr>
                              <m:t>𝛾</m:t>
                            </m:r>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𝛼</m:t>
                                </m:r>
                              </m:e>
                              <m:sub>
                                <m:r>
                                  <a:rPr lang="en-GB" sz="1600" i="1">
                                    <a:latin typeface="Cambria Math" panose="02040503050406030204" pitchFamily="18" charset="0"/>
                                    <a:ea typeface="Cambria Math" panose="02040503050406030204" pitchFamily="18" charset="0"/>
                                  </a:rPr>
                                  <m:t>1</m:t>
                                </m:r>
                              </m:sub>
                            </m:sSub>
                          </m:e>
                        </m:d>
                        <m:r>
                          <a:rPr lang="en-GB" sz="1600" i="1">
                            <a:latin typeface="Cambria Math" panose="02040503050406030204" pitchFamily="18" charset="0"/>
                            <a:ea typeface="Cambria Math" panose="02040503050406030204" pitchFamily="18" charset="0"/>
                          </a:rPr>
                          <m:t>𝑑</m:t>
                        </m:r>
                      </m:sup>
                    </m:sSup>
                  </m:oMath>
                </a14:m>
                <a:r>
                  <a:rPr lang="en-US" sz="1600" dirty="0"/>
                  <a:t>. For light amplification to happen, this factor needs to be greater than 1.</a:t>
                </a:r>
              </a:p>
            </p:txBody>
          </p:sp>
        </mc:Choice>
        <mc:Fallback>
          <p:sp>
            <p:nvSpPr>
              <p:cNvPr id="2" name="TextBox 1">
                <a:extLst>
                  <a:ext uri="{FF2B5EF4-FFF2-40B4-BE49-F238E27FC236}">
                    <a16:creationId xmlns:a16="http://schemas.microsoft.com/office/drawing/2014/main" id="{21D960BC-D657-7449-B979-19F6EDC15794}"/>
                  </a:ext>
                </a:extLst>
              </p:cNvPr>
              <p:cNvSpPr txBox="1">
                <a:spLocks noRot="1" noChangeAspect="1" noMove="1" noResize="1" noEditPoints="1" noAdjustHandles="1" noChangeArrowheads="1" noChangeShapeType="1" noTextEdit="1"/>
              </p:cNvSpPr>
              <p:nvPr/>
            </p:nvSpPr>
            <p:spPr>
              <a:xfrm>
                <a:off x="763595" y="4292906"/>
                <a:ext cx="4645152" cy="1340110"/>
              </a:xfrm>
              <a:prstGeom prst="rect">
                <a:avLst/>
              </a:prstGeom>
              <a:blipFill>
                <a:blip r:embed="rId3"/>
                <a:stretch>
                  <a:fillRect l="-820" t="-935" r="-1639" b="-56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561784A7-34D5-7F40-A3DE-1BA6B11C73EC}"/>
                  </a:ext>
                </a:extLst>
              </p:cNvPr>
              <p:cNvSpPr txBox="1"/>
              <p:nvPr/>
            </p:nvSpPr>
            <p:spPr>
              <a:xfrm>
                <a:off x="1838774" y="5633016"/>
                <a:ext cx="1896481" cy="2955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𝑅</m:t>
                          </m:r>
                        </m:e>
                        <m:sub>
                          <m:r>
                            <a:rPr lang="en-GB"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𝑅</m:t>
                          </m:r>
                        </m:e>
                        <m:sub>
                          <m:r>
                            <a:rPr lang="en-GB" sz="1800" b="0" i="1" smtClean="0">
                              <a:latin typeface="Cambria Math" panose="02040503050406030204" pitchFamily="18" charset="0"/>
                            </a:rPr>
                            <m:t>2</m:t>
                          </m:r>
                        </m:sub>
                      </m:sSub>
                      <m:sSup>
                        <m:sSupPr>
                          <m:ctrlPr>
                            <a:rPr lang="en-US" sz="1800" i="1" smtClean="0">
                              <a:latin typeface="Cambria Math" panose="02040503050406030204" pitchFamily="18" charset="0"/>
                            </a:rPr>
                          </m:ctrlPr>
                        </m:sSupPr>
                        <m:e>
                          <m:r>
                            <a:rPr lang="en-GB" sz="1800" b="0" i="1" smtClean="0">
                              <a:latin typeface="Cambria Math" panose="02040503050406030204" pitchFamily="18" charset="0"/>
                            </a:rPr>
                            <m:t>𝑒</m:t>
                          </m:r>
                        </m:e>
                        <m:sup>
                          <m:r>
                            <a:rPr lang="en-GB" sz="1800" b="0" i="1" smtClean="0">
                              <a:latin typeface="Cambria Math" panose="02040503050406030204" pitchFamily="18" charset="0"/>
                            </a:rPr>
                            <m:t>2</m:t>
                          </m:r>
                          <m:d>
                            <m:dPr>
                              <m:ctrlPr>
                                <a:rPr lang="en-GB" sz="1800" b="0" i="1" smtClean="0">
                                  <a:latin typeface="Cambria Math" panose="02040503050406030204" pitchFamily="18" charset="0"/>
                                </a:rPr>
                              </m:ctrlPr>
                            </m:dPr>
                            <m:e>
                              <m:r>
                                <a:rPr lang="en-GB" sz="1800" b="0" i="1" smtClean="0">
                                  <a:latin typeface="Cambria Math" panose="02040503050406030204" pitchFamily="18" charset="0"/>
                                  <a:ea typeface="Cambria Math" panose="02040503050406030204" pitchFamily="18" charset="0"/>
                                </a:rPr>
                                <m:t>𝛾</m:t>
                              </m:r>
                              <m:r>
                                <a:rPr lang="en-GB" sz="1800" b="0" i="1" smtClean="0">
                                  <a:latin typeface="Cambria Math" panose="02040503050406030204" pitchFamily="18" charset="0"/>
                                  <a:ea typeface="Cambria Math" panose="02040503050406030204" pitchFamily="18" charset="0"/>
                                </a:rPr>
                                <m:t>−</m:t>
                              </m:r>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𝛼</m:t>
                                  </m:r>
                                </m:e>
                                <m:sub>
                                  <m:r>
                                    <a:rPr lang="en-GB" sz="1800" b="0" i="1" smtClean="0">
                                      <a:latin typeface="Cambria Math" panose="02040503050406030204" pitchFamily="18" charset="0"/>
                                      <a:ea typeface="Cambria Math" panose="02040503050406030204" pitchFamily="18" charset="0"/>
                                    </a:rPr>
                                    <m:t>1</m:t>
                                  </m:r>
                                </m:sub>
                              </m:sSub>
                            </m:e>
                          </m:d>
                          <m:r>
                            <a:rPr lang="en-GB" sz="1800" b="0" i="1" smtClean="0">
                              <a:latin typeface="Cambria Math" panose="02040503050406030204" pitchFamily="18" charset="0"/>
                              <a:ea typeface="Cambria Math" panose="02040503050406030204" pitchFamily="18" charset="0"/>
                            </a:rPr>
                            <m:t>𝑑</m:t>
                          </m:r>
                        </m:sup>
                      </m:sSup>
                      <m:r>
                        <a:rPr lang="en-GB" sz="1800" i="1">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rPr>
                        <m:t>1</m:t>
                      </m:r>
                    </m:oMath>
                  </m:oMathPara>
                </a14:m>
                <a:endParaRPr lang="en-US" sz="1800" dirty="0"/>
              </a:p>
            </p:txBody>
          </p:sp>
        </mc:Choice>
        <mc:Fallback>
          <p:sp>
            <p:nvSpPr>
              <p:cNvPr id="20" name="TextBox 19">
                <a:extLst>
                  <a:ext uri="{FF2B5EF4-FFF2-40B4-BE49-F238E27FC236}">
                    <a16:creationId xmlns:a16="http://schemas.microsoft.com/office/drawing/2014/main" id="{561784A7-34D5-7F40-A3DE-1BA6B11C73EC}"/>
                  </a:ext>
                </a:extLst>
              </p:cNvPr>
              <p:cNvSpPr txBox="1">
                <a:spLocks noRot="1" noChangeAspect="1" noMove="1" noResize="1" noEditPoints="1" noAdjustHandles="1" noChangeArrowheads="1" noChangeShapeType="1" noTextEdit="1"/>
              </p:cNvSpPr>
              <p:nvPr/>
            </p:nvSpPr>
            <p:spPr>
              <a:xfrm>
                <a:off x="1838774" y="5633016"/>
                <a:ext cx="1896481" cy="295594"/>
              </a:xfrm>
              <a:prstGeom prst="rect">
                <a:avLst/>
              </a:prstGeom>
              <a:blipFill>
                <a:blip r:embed="rId4"/>
                <a:stretch>
                  <a:fillRect l="-1987" r="-1987" b="-120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ED593D4-6794-1147-BD12-215667922247}"/>
              </a:ext>
            </a:extLst>
          </p:cNvPr>
          <p:cNvSpPr txBox="1"/>
          <p:nvPr/>
        </p:nvSpPr>
        <p:spPr>
          <a:xfrm>
            <a:off x="1211885" y="6201378"/>
            <a:ext cx="2682145" cy="338554"/>
          </a:xfrm>
          <a:prstGeom prst="rect">
            <a:avLst/>
          </a:prstGeom>
          <a:noFill/>
        </p:spPr>
        <p:txBody>
          <a:bodyPr wrap="none" rtlCol="0">
            <a:spAutoFit/>
          </a:bodyPr>
          <a:lstStyle/>
          <a:p>
            <a:r>
              <a:rPr lang="en-US" sz="1600" dirty="0"/>
              <a:t>Threshold condition for lasing</a:t>
            </a:r>
          </a:p>
        </p:txBody>
      </p:sp>
      <p:grpSp>
        <p:nvGrpSpPr>
          <p:cNvPr id="9" name="Group 8">
            <a:extLst>
              <a:ext uri="{FF2B5EF4-FFF2-40B4-BE49-F238E27FC236}">
                <a16:creationId xmlns:a16="http://schemas.microsoft.com/office/drawing/2014/main" id="{F7F711AA-E4E8-0642-B8FE-AFB9B704448A}"/>
              </a:ext>
            </a:extLst>
          </p:cNvPr>
          <p:cNvGrpSpPr/>
          <p:nvPr/>
        </p:nvGrpSpPr>
        <p:grpSpPr>
          <a:xfrm>
            <a:off x="2017955" y="955238"/>
            <a:ext cx="4953000" cy="3149600"/>
            <a:chOff x="1972235" y="955238"/>
            <a:chExt cx="4953000" cy="3149600"/>
          </a:xfrm>
        </p:grpSpPr>
        <p:pic>
          <p:nvPicPr>
            <p:cNvPr id="19" name="Picture 18">
              <a:extLst>
                <a:ext uri="{FF2B5EF4-FFF2-40B4-BE49-F238E27FC236}">
                  <a16:creationId xmlns:a16="http://schemas.microsoft.com/office/drawing/2014/main" id="{8D9823B6-09F1-A44C-BC13-2FAEE162DBCE}"/>
                </a:ext>
              </a:extLst>
            </p:cNvPr>
            <p:cNvPicPr>
              <a:picLocks noChangeAspect="1"/>
            </p:cNvPicPr>
            <p:nvPr/>
          </p:nvPicPr>
          <p:blipFill>
            <a:blip r:embed="rId5"/>
            <a:stretch>
              <a:fillRect/>
            </a:stretch>
          </p:blipFill>
          <p:spPr>
            <a:xfrm>
              <a:off x="1972235" y="955238"/>
              <a:ext cx="4953000" cy="3149600"/>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F2F76E-259B-6D47-AC5A-BAE3BC9B68D3}"/>
                    </a:ext>
                  </a:extLst>
                </p:cNvPr>
                <p:cNvSpPr txBox="1"/>
                <p:nvPr/>
              </p:nvSpPr>
              <p:spPr>
                <a:xfrm>
                  <a:off x="5408495" y="2040941"/>
                  <a:ext cx="374321" cy="338554"/>
                </a:xfrm>
                <a:prstGeom prst="rect">
                  <a:avLst/>
                </a:prstGeom>
                <a:solidFill>
                  <a:schemeClr val="bg1">
                    <a:lumMod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i="1" smtClean="0">
                                <a:solidFill>
                                  <a:schemeClr val="bg1"/>
                                </a:solidFill>
                                <a:latin typeface="Cambria Math" panose="02040503050406030204" pitchFamily="18" charset="0"/>
                                <a:ea typeface="Cambria Math" panose="02040503050406030204" pitchFamily="18" charset="0"/>
                              </a:rPr>
                            </m:ctrlPr>
                          </m:sSubPr>
                          <m:e>
                            <m:r>
                              <a:rPr lang="en-GB" sz="1600" i="1">
                                <a:solidFill>
                                  <a:schemeClr val="bg1"/>
                                </a:solidFill>
                                <a:latin typeface="Cambria Math" panose="02040503050406030204" pitchFamily="18" charset="0"/>
                                <a:ea typeface="Cambria Math" panose="02040503050406030204" pitchFamily="18" charset="0"/>
                              </a:rPr>
                              <m:t>𝛼</m:t>
                            </m:r>
                          </m:e>
                          <m:sub>
                            <m:r>
                              <a:rPr lang="en-GB" sz="1600" i="1">
                                <a:solidFill>
                                  <a:schemeClr val="bg1"/>
                                </a:solidFill>
                                <a:latin typeface="Cambria Math" panose="02040503050406030204" pitchFamily="18" charset="0"/>
                                <a:ea typeface="Cambria Math" panose="02040503050406030204" pitchFamily="18" charset="0"/>
                              </a:rPr>
                              <m:t>1</m:t>
                            </m:r>
                          </m:sub>
                        </m:sSub>
                      </m:oMath>
                    </m:oMathPara>
                  </a14:m>
                  <a:endParaRPr lang="en-US" sz="1600" dirty="0">
                    <a:solidFill>
                      <a:schemeClr val="bg1"/>
                    </a:solidFill>
                  </a:endParaRPr>
                </a:p>
              </p:txBody>
            </p:sp>
          </mc:Choice>
          <mc:Fallback xmlns="">
            <p:sp>
              <p:nvSpPr>
                <p:cNvPr id="21" name="TextBox 20">
                  <a:extLst>
                    <a:ext uri="{FF2B5EF4-FFF2-40B4-BE49-F238E27FC236}">
                      <a16:creationId xmlns:a16="http://schemas.microsoft.com/office/drawing/2014/main" id="{73F2F76E-259B-6D47-AC5A-BAE3BC9B68D3}"/>
                    </a:ext>
                  </a:extLst>
                </p:cNvPr>
                <p:cNvSpPr txBox="1">
                  <a:spLocks noRot="1" noChangeAspect="1" noMove="1" noResize="1" noEditPoints="1" noAdjustHandles="1" noChangeArrowheads="1" noChangeShapeType="1" noTextEdit="1"/>
                </p:cNvSpPr>
                <p:nvPr/>
              </p:nvSpPr>
              <p:spPr>
                <a:xfrm>
                  <a:off x="5408495" y="2040941"/>
                  <a:ext cx="374321" cy="338554"/>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47ABC60-3C92-D54C-A812-12A413DE23E9}"/>
                  </a:ext>
                </a:extLst>
              </p:cNvPr>
              <p:cNvSpPr txBox="1"/>
              <p:nvPr/>
            </p:nvSpPr>
            <p:spPr>
              <a:xfrm>
                <a:off x="5574030" y="4318793"/>
                <a:ext cx="3258777" cy="1323439"/>
              </a:xfrm>
              <a:prstGeom prst="rect">
                <a:avLst/>
              </a:prstGeom>
              <a:noFill/>
            </p:spPr>
            <p:txBody>
              <a:bodyPr wrap="none" rtlCol="0">
                <a:spAutoFit/>
              </a:bodyPr>
              <a:lstStyle/>
              <a:p>
                <a:r>
                  <a:rPr lang="en-US" sz="1600" dirty="0"/>
                  <a:t>Example: A He-Ne laser, at 632.8 nm</a:t>
                </a:r>
                <a:endParaRPr lang="en-GB" sz="1600" i="1" dirty="0">
                  <a:latin typeface="Cambria Math" panose="02040503050406030204" pitchFamily="18" charset="0"/>
                  <a:ea typeface="Cambria Math" panose="02040503050406030204" pitchFamily="18" charset="0"/>
                </a:endParaRPr>
              </a:p>
              <a:p>
                <a:r>
                  <a:rPr lang="en-US" sz="1600" dirty="0">
                    <a:ea typeface="Cambria Math" panose="02040503050406030204" pitchFamily="18" charset="0"/>
                  </a:rPr>
                  <a:t>Gain coefficient </a:t>
                </a:r>
                <a14:m>
                  <m:oMath xmlns:m="http://schemas.openxmlformats.org/officeDocument/2006/math">
                    <m:r>
                      <a:rPr lang="en-US" sz="1600" i="1" smtClean="0">
                        <a:latin typeface="Cambria Math" panose="02040503050406030204" pitchFamily="18" charset="0"/>
                        <a:ea typeface="Cambria Math" panose="02040503050406030204" pitchFamily="18" charset="0"/>
                      </a:rPr>
                      <m:t>𝛾</m:t>
                    </m:r>
                    <m:r>
                      <a:rPr lang="en-GB" sz="1600" b="0" i="1" smtClean="0">
                        <a:latin typeface="Cambria Math" panose="02040503050406030204" pitchFamily="18" charset="0"/>
                        <a:ea typeface="Cambria Math" panose="02040503050406030204" pitchFamily="18" charset="0"/>
                      </a:rPr>
                      <m:t>=0.1/</m:t>
                    </m:r>
                    <m:r>
                      <a:rPr lang="en-GB" sz="1600" b="0" i="1" smtClean="0">
                        <a:latin typeface="Cambria Math" panose="02040503050406030204" pitchFamily="18" charset="0"/>
                        <a:ea typeface="Cambria Math" panose="02040503050406030204" pitchFamily="18" charset="0"/>
                      </a:rPr>
                      <m:t>𝑚</m:t>
                    </m:r>
                  </m:oMath>
                </a14:m>
                <a:endParaRPr lang="en-US" sz="1600" dirty="0"/>
              </a:p>
              <a:p>
                <a:r>
                  <a:rPr lang="en-US" sz="1600" dirty="0"/>
                  <a:t>Loss: 0.5% per round trip</a:t>
                </a:r>
              </a:p>
              <a:p>
                <a:r>
                  <a:rPr lang="en-US" sz="1600" dirty="0"/>
                  <a:t> </a:t>
                </a:r>
                <a14:m>
                  <m:oMath xmlns:m="http://schemas.openxmlformats.org/officeDocument/2006/math">
                    <m:sSub>
                      <m:sSubPr>
                        <m:ctrlPr>
                          <a:rPr lang="en-US" sz="1600" i="1">
                            <a:latin typeface="Cambria Math" panose="02040503050406030204" pitchFamily="18" charset="0"/>
                          </a:rPr>
                        </m:ctrlPr>
                      </m:sSubPr>
                      <m:e>
                        <m:r>
                          <a:rPr lang="en-GB" sz="1600" i="1">
                            <a:latin typeface="Cambria Math" panose="02040503050406030204" pitchFamily="18" charset="0"/>
                          </a:rPr>
                          <m:t>𝑅</m:t>
                        </m:r>
                      </m:e>
                      <m:sub>
                        <m:r>
                          <a:rPr lang="en-GB" sz="1600" i="1">
                            <a:latin typeface="Cambria Math" panose="02040503050406030204" pitchFamily="18" charset="0"/>
                          </a:rPr>
                          <m:t>1</m:t>
                        </m:r>
                      </m:sub>
                    </m:sSub>
                    <m:r>
                      <a:rPr lang="en-GB" sz="160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rPr>
                          <m:t>𝑅</m:t>
                        </m:r>
                      </m:e>
                      <m:sub>
                        <m:r>
                          <a:rPr lang="en-GB" sz="1600" i="1">
                            <a:latin typeface="Cambria Math" panose="02040503050406030204" pitchFamily="18" charset="0"/>
                          </a:rPr>
                          <m:t>2</m:t>
                        </m:r>
                      </m:sub>
                    </m:sSub>
                    <m:r>
                      <a:rPr lang="en-GB" sz="1600" b="0" i="1" smtClean="0">
                        <a:latin typeface="Cambria Math" panose="02040503050406030204" pitchFamily="18" charset="0"/>
                      </a:rPr>
                      <m:t>=99.9%</m:t>
                    </m:r>
                  </m:oMath>
                </a14:m>
                <a:endParaRPr lang="en-GB" sz="1600" b="0" dirty="0"/>
              </a:p>
              <a:p>
                <a:pPr/>
                <a14:m>
                  <m:oMathPara xmlns:m="http://schemas.openxmlformats.org/officeDocument/2006/math">
                    <m:oMathParaPr>
                      <m:jc m:val="left"/>
                    </m:oMathParaPr>
                    <m:oMath xmlns:m="http://schemas.openxmlformats.org/officeDocument/2006/math">
                      <m:r>
                        <a:rPr lang="en-GB" sz="1600" b="0" i="1" smtClean="0">
                          <a:latin typeface="Cambria Math" panose="02040503050406030204" pitchFamily="18" charset="0"/>
                        </a:rPr>
                        <m:t>𝑑</m:t>
                      </m:r>
                      <m:r>
                        <a:rPr lang="en-GB" sz="1600" b="0" i="1" smtClean="0">
                          <a:latin typeface="Cambria Math" panose="02040503050406030204" pitchFamily="18" charset="0"/>
                        </a:rPr>
                        <m:t>=20 </m:t>
                      </m:r>
                      <m:r>
                        <a:rPr lang="en-GB" sz="1600" b="0" i="1" smtClean="0">
                          <a:latin typeface="Cambria Math" panose="02040503050406030204" pitchFamily="18" charset="0"/>
                        </a:rPr>
                        <m:t>𝑐𝑚</m:t>
                      </m:r>
                    </m:oMath>
                  </m:oMathPara>
                </a14:m>
                <a:endParaRPr lang="en-US" sz="1600" dirty="0"/>
              </a:p>
            </p:txBody>
          </p:sp>
        </mc:Choice>
        <mc:Fallback>
          <p:sp>
            <p:nvSpPr>
              <p:cNvPr id="3" name="TextBox 2">
                <a:extLst>
                  <a:ext uri="{FF2B5EF4-FFF2-40B4-BE49-F238E27FC236}">
                    <a16:creationId xmlns:a16="http://schemas.microsoft.com/office/drawing/2014/main" id="{447ABC60-3C92-D54C-A812-12A413DE23E9}"/>
                  </a:ext>
                </a:extLst>
              </p:cNvPr>
              <p:cNvSpPr txBox="1">
                <a:spLocks noRot="1" noChangeAspect="1" noMove="1" noResize="1" noEditPoints="1" noAdjustHandles="1" noChangeArrowheads="1" noChangeShapeType="1" noTextEdit="1"/>
              </p:cNvSpPr>
              <p:nvPr/>
            </p:nvSpPr>
            <p:spPr>
              <a:xfrm>
                <a:off x="5574030" y="4318793"/>
                <a:ext cx="3258777" cy="1323439"/>
              </a:xfrm>
              <a:prstGeom prst="rect">
                <a:avLst/>
              </a:prstGeom>
              <a:blipFill>
                <a:blip r:embed="rId7"/>
                <a:stretch>
                  <a:fillRect l="-775" t="-943" b="-28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83BB29E-C583-0145-8593-5C5946D2E83B}"/>
                  </a:ext>
                </a:extLst>
              </p:cNvPr>
              <p:cNvSpPr txBox="1"/>
              <p:nvPr/>
            </p:nvSpPr>
            <p:spPr>
              <a:xfrm>
                <a:off x="5454215" y="5856188"/>
                <a:ext cx="2978194" cy="3552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GB" sz="1600" b="0" i="1" smtClean="0">
                              <a:latin typeface="Cambria Math" panose="02040503050406030204" pitchFamily="18" charset="0"/>
                            </a:rPr>
                            <m:t>𝑅</m:t>
                          </m:r>
                        </m:e>
                        <m:sub>
                          <m:r>
                            <a:rPr lang="en-GB" sz="1600" b="0" i="1" smtClean="0">
                              <a:latin typeface="Cambria Math" panose="02040503050406030204" pitchFamily="18" charset="0"/>
                            </a:rPr>
                            <m:t>1</m:t>
                          </m:r>
                        </m:sub>
                      </m:sSub>
                      <m:sSub>
                        <m:sSubPr>
                          <m:ctrlPr>
                            <a:rPr lang="en-US" sz="1600" i="1" smtClean="0">
                              <a:latin typeface="Cambria Math" panose="02040503050406030204" pitchFamily="18" charset="0"/>
                            </a:rPr>
                          </m:ctrlPr>
                        </m:sSubPr>
                        <m:e>
                          <m:r>
                            <a:rPr lang="en-GB" sz="1600" b="0" i="1" smtClean="0">
                              <a:latin typeface="Cambria Math" panose="02040503050406030204" pitchFamily="18" charset="0"/>
                            </a:rPr>
                            <m:t>𝑅</m:t>
                          </m:r>
                        </m:e>
                        <m:sub>
                          <m:r>
                            <a:rPr lang="en-GB" sz="1600" b="0" i="1" smtClean="0">
                              <a:latin typeface="Cambria Math" panose="02040503050406030204" pitchFamily="18" charset="0"/>
                            </a:rPr>
                            <m:t>2</m:t>
                          </m:r>
                        </m:sub>
                      </m:sSub>
                      <m:sSup>
                        <m:sSupPr>
                          <m:ctrlPr>
                            <a:rPr lang="en-US" sz="1600" i="1" smtClean="0">
                              <a:latin typeface="Cambria Math" panose="02040503050406030204" pitchFamily="18" charset="0"/>
                            </a:rPr>
                          </m:ctrlPr>
                        </m:sSupPr>
                        <m:e>
                          <m:r>
                            <a:rPr lang="en-GB" sz="1600" b="0" i="1" smtClean="0">
                              <a:latin typeface="Cambria Math" panose="02040503050406030204" pitchFamily="18" charset="0"/>
                            </a:rPr>
                            <m:t>𝑒</m:t>
                          </m:r>
                        </m:e>
                        <m:sup>
                          <m:r>
                            <a:rPr lang="en-GB" sz="1600" b="0" i="1" smtClean="0">
                              <a:latin typeface="Cambria Math" panose="02040503050406030204" pitchFamily="18" charset="0"/>
                            </a:rPr>
                            <m:t>2</m:t>
                          </m:r>
                          <m:d>
                            <m:dPr>
                              <m:ctrlPr>
                                <a:rPr lang="en-GB" sz="1600" b="0" i="1" smtClean="0">
                                  <a:latin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𝛾</m:t>
                              </m:r>
                              <m:r>
                                <a:rPr lang="en-GB" sz="1600" b="0" i="1" smtClean="0">
                                  <a:latin typeface="Cambria Math" panose="02040503050406030204" pitchFamily="18" charset="0"/>
                                  <a:ea typeface="Cambria Math" panose="02040503050406030204" pitchFamily="18" charset="0"/>
                                </a:rPr>
                                <m:t>−</m:t>
                              </m:r>
                              <m:sSub>
                                <m:sSubPr>
                                  <m:ctrlPr>
                                    <a:rPr lang="en-GB" sz="1600" b="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𝛼</m:t>
                                  </m:r>
                                </m:e>
                                <m:sub>
                                  <m:r>
                                    <a:rPr lang="en-GB" sz="1600" b="0" i="1" smtClean="0">
                                      <a:latin typeface="Cambria Math" panose="02040503050406030204" pitchFamily="18" charset="0"/>
                                      <a:ea typeface="Cambria Math" panose="02040503050406030204" pitchFamily="18" charset="0"/>
                                    </a:rPr>
                                    <m:t>1</m:t>
                                  </m:r>
                                </m:sub>
                              </m:sSub>
                            </m:e>
                          </m:d>
                          <m:r>
                            <a:rPr lang="en-GB" sz="1600" b="0" i="1" smtClean="0">
                              <a:latin typeface="Cambria Math" panose="02040503050406030204" pitchFamily="18" charset="0"/>
                              <a:ea typeface="Cambria Math" panose="02040503050406030204" pitchFamily="18" charset="0"/>
                            </a:rPr>
                            <m:t>𝑑</m:t>
                          </m:r>
                        </m:sup>
                      </m:sSup>
                      <m:r>
                        <a:rPr lang="en-GB" sz="1600" b="0" i="1" smtClean="0">
                          <a:latin typeface="Cambria Math" panose="02040503050406030204" pitchFamily="18" charset="0"/>
                          <a:ea typeface="Cambria Math" panose="02040503050406030204" pitchFamily="18" charset="0"/>
                        </a:rPr>
                        <m:t>≈1.013&gt;1</m:t>
                      </m:r>
                    </m:oMath>
                  </m:oMathPara>
                </a14:m>
                <a:endParaRPr lang="en-US" sz="1600" dirty="0"/>
              </a:p>
            </p:txBody>
          </p:sp>
        </mc:Choice>
        <mc:Fallback>
          <p:sp>
            <p:nvSpPr>
              <p:cNvPr id="14" name="TextBox 13">
                <a:extLst>
                  <a:ext uri="{FF2B5EF4-FFF2-40B4-BE49-F238E27FC236}">
                    <a16:creationId xmlns:a16="http://schemas.microsoft.com/office/drawing/2014/main" id="{483BB29E-C583-0145-8593-5C5946D2E83B}"/>
                  </a:ext>
                </a:extLst>
              </p:cNvPr>
              <p:cNvSpPr txBox="1">
                <a:spLocks noRot="1" noChangeAspect="1" noMove="1" noResize="1" noEditPoints="1" noAdjustHandles="1" noChangeArrowheads="1" noChangeShapeType="1" noTextEdit="1"/>
              </p:cNvSpPr>
              <p:nvPr/>
            </p:nvSpPr>
            <p:spPr>
              <a:xfrm>
                <a:off x="5454215" y="5856188"/>
                <a:ext cx="2978194" cy="35522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96505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Longitudinal Cavity Mode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3" name="Picture 2">
            <a:extLst>
              <a:ext uri="{FF2B5EF4-FFF2-40B4-BE49-F238E27FC236}">
                <a16:creationId xmlns:a16="http://schemas.microsoft.com/office/drawing/2014/main" id="{D5B99672-22BD-C24C-9EFC-4FAF8A2101E2}"/>
              </a:ext>
            </a:extLst>
          </p:cNvPr>
          <p:cNvPicPr>
            <a:picLocks noChangeAspect="1"/>
          </p:cNvPicPr>
          <p:nvPr/>
        </p:nvPicPr>
        <p:blipFill>
          <a:blip r:embed="rId3"/>
          <a:stretch>
            <a:fillRect/>
          </a:stretch>
        </p:blipFill>
        <p:spPr>
          <a:xfrm>
            <a:off x="3081637" y="1187129"/>
            <a:ext cx="3302000" cy="259080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CF230BA-285E-D244-A11C-32C5E086FC2C}"/>
                  </a:ext>
                </a:extLst>
              </p:cNvPr>
              <p:cNvSpPr txBox="1"/>
              <p:nvPr/>
            </p:nvSpPr>
            <p:spPr>
              <a:xfrm>
                <a:off x="895864" y="4097275"/>
                <a:ext cx="7673546" cy="1200329"/>
              </a:xfrm>
              <a:prstGeom prst="rect">
                <a:avLst/>
              </a:prstGeom>
              <a:noFill/>
            </p:spPr>
            <p:txBody>
              <a:bodyPr wrap="square" rtlCol="0">
                <a:spAutoFit/>
              </a:bodyPr>
              <a:lstStyle/>
              <a:p>
                <a:r>
                  <a:rPr lang="en-US" sz="1800" dirty="0"/>
                  <a:t>In order to have maximum amplification effect, the phase change of a complete round trip should be integer multiples of </a:t>
                </a:r>
                <a14:m>
                  <m:oMath xmlns:m="http://schemas.openxmlformats.org/officeDocument/2006/math">
                    <m:r>
                      <a:rPr lang="en-GB" sz="1800" b="0" i="1" smtClean="0">
                        <a:latin typeface="Cambria Math" panose="02040503050406030204" pitchFamily="18" charset="0"/>
                      </a:rPr>
                      <m:t>2</m:t>
                    </m:r>
                    <m:r>
                      <a:rPr lang="en-GB" sz="1800" b="0" i="1" smtClean="0">
                        <a:latin typeface="Cambria Math" panose="02040503050406030204" pitchFamily="18" charset="0"/>
                        <a:ea typeface="Cambria Math" panose="02040503050406030204" pitchFamily="18" charset="0"/>
                      </a:rPr>
                      <m:t>𝜋</m:t>
                    </m:r>
                  </m:oMath>
                </a14:m>
                <a:r>
                  <a:rPr lang="en-US" sz="1800" dirty="0"/>
                  <a:t> so that light is constructively interfered. This means the cavity length should be multiples of half wavelength of light in the lasing medium.</a:t>
                </a:r>
              </a:p>
            </p:txBody>
          </p:sp>
        </mc:Choice>
        <mc:Fallback xmlns="">
          <p:sp>
            <p:nvSpPr>
              <p:cNvPr id="2" name="TextBox 1">
                <a:extLst>
                  <a:ext uri="{FF2B5EF4-FFF2-40B4-BE49-F238E27FC236}">
                    <a16:creationId xmlns:a16="http://schemas.microsoft.com/office/drawing/2014/main" id="{ECF230BA-285E-D244-A11C-32C5E086FC2C}"/>
                  </a:ext>
                </a:extLst>
              </p:cNvPr>
              <p:cNvSpPr txBox="1">
                <a:spLocks noRot="1" noChangeAspect="1" noMove="1" noResize="1" noEditPoints="1" noAdjustHandles="1" noChangeArrowheads="1" noChangeShapeType="1" noTextEdit="1"/>
              </p:cNvSpPr>
              <p:nvPr/>
            </p:nvSpPr>
            <p:spPr>
              <a:xfrm>
                <a:off x="895864" y="4097275"/>
                <a:ext cx="7673546" cy="1200329"/>
              </a:xfrm>
              <a:prstGeom prst="rect">
                <a:avLst/>
              </a:prstGeom>
              <a:blipFill>
                <a:blip r:embed="rId4"/>
                <a:stretch>
                  <a:fillRect l="-661" t="-2083" b="-625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474165C-92CC-9D4A-A901-11103382E030}"/>
              </a:ext>
            </a:extLst>
          </p:cNvPr>
          <p:cNvCxnSpPr/>
          <p:nvPr/>
        </p:nvCxnSpPr>
        <p:spPr bwMode="auto">
          <a:xfrm>
            <a:off x="3299254" y="1346886"/>
            <a:ext cx="2224216" cy="0"/>
          </a:xfrm>
          <a:prstGeom prst="straightConnector1">
            <a:avLst/>
          </a:prstGeom>
          <a:solidFill>
            <a:schemeClr val="accent1"/>
          </a:solidFill>
          <a:ln w="9525"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3DECF62-5C0D-8B49-86D5-67BF55A1F796}"/>
                  </a:ext>
                </a:extLst>
              </p:cNvPr>
              <p:cNvSpPr txBox="1"/>
              <p:nvPr/>
            </p:nvSpPr>
            <p:spPr>
              <a:xfrm>
                <a:off x="4324506" y="1009827"/>
                <a:ext cx="198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𝑑</m:t>
                      </m:r>
                    </m:oMath>
                  </m:oMathPara>
                </a14:m>
                <a:endParaRPr lang="en-US" sz="1800" dirty="0"/>
              </a:p>
            </p:txBody>
          </p:sp>
        </mc:Choice>
        <mc:Fallback xmlns="">
          <p:sp>
            <p:nvSpPr>
              <p:cNvPr id="8" name="TextBox 7">
                <a:extLst>
                  <a:ext uri="{FF2B5EF4-FFF2-40B4-BE49-F238E27FC236}">
                    <a16:creationId xmlns:a16="http://schemas.microsoft.com/office/drawing/2014/main" id="{43DECF62-5C0D-8B49-86D5-67BF55A1F796}"/>
                  </a:ext>
                </a:extLst>
              </p:cNvPr>
              <p:cNvSpPr txBox="1">
                <a:spLocks noRot="1" noChangeAspect="1" noMove="1" noResize="1" noEditPoints="1" noAdjustHandles="1" noChangeArrowheads="1" noChangeShapeType="1" noTextEdit="1"/>
              </p:cNvSpPr>
              <p:nvPr/>
            </p:nvSpPr>
            <p:spPr>
              <a:xfrm>
                <a:off x="4324506" y="1009827"/>
                <a:ext cx="198068" cy="276999"/>
              </a:xfrm>
              <a:prstGeom prst="rect">
                <a:avLst/>
              </a:prstGeom>
              <a:blipFill>
                <a:blip r:embed="rId5"/>
                <a:stretch>
                  <a:fillRect l="-23529" r="-1764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046AE7-36B3-0A4E-AAE6-92FD7553054A}"/>
                  </a:ext>
                </a:extLst>
              </p:cNvPr>
              <p:cNvSpPr txBox="1"/>
              <p:nvPr/>
            </p:nvSpPr>
            <p:spPr>
              <a:xfrm>
                <a:off x="3338473" y="5279561"/>
                <a:ext cx="2788327" cy="531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𝑑</m:t>
                      </m:r>
                      <m:r>
                        <a:rPr lang="en-GB" sz="1800" b="0" i="1" smtClean="0">
                          <a:latin typeface="Cambria Math" panose="02040503050406030204" pitchFamily="18" charset="0"/>
                        </a:rPr>
                        <m:t>=</m:t>
                      </m:r>
                      <m:r>
                        <a:rPr lang="en-GB" sz="1800" b="0" i="1" smtClean="0">
                          <a:latin typeface="Cambria Math" panose="02040503050406030204" pitchFamily="18" charset="0"/>
                        </a:rPr>
                        <m:t>𝑛</m:t>
                      </m:r>
                      <m:d>
                        <m:dPr>
                          <m:ctrlPr>
                            <a:rPr lang="en-GB" sz="1800" b="0" i="1" smtClean="0">
                              <a:latin typeface="Cambria Math" panose="02040503050406030204" pitchFamily="18" charset="0"/>
                            </a:rPr>
                          </m:ctrlPr>
                        </m:dPr>
                        <m:e>
                          <m:f>
                            <m:fPr>
                              <m:ctrlPr>
                                <a:rPr lang="en-GB" sz="1800" b="0" i="1" smtClean="0">
                                  <a:latin typeface="Cambria Math" panose="02040503050406030204" pitchFamily="18" charset="0"/>
                                </a:rPr>
                              </m:ctrlPr>
                            </m:fPr>
                            <m:num>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𝜆</m:t>
                                  </m:r>
                                </m:e>
                                <m:sub>
                                  <m:r>
                                    <a:rPr lang="en-GB" sz="1800" b="0" i="1" smtClean="0">
                                      <a:latin typeface="Cambria Math" panose="02040503050406030204" pitchFamily="18" charset="0"/>
                                    </a:rPr>
                                    <m:t>𝑚𝑎𝑥</m:t>
                                  </m:r>
                                </m:sub>
                              </m:sSub>
                            </m:num>
                            <m:den>
                              <m:r>
                                <a:rPr lang="en-GB" sz="1800" b="0" i="1" smtClean="0">
                                  <a:latin typeface="Cambria Math" panose="02040503050406030204" pitchFamily="18" charset="0"/>
                                </a:rPr>
                                <m:t>2</m:t>
                              </m:r>
                            </m:den>
                          </m:f>
                        </m:e>
                      </m:d>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𝜆</m:t>
                          </m:r>
                        </m:e>
                        <m:sub>
                          <m:r>
                            <a:rPr lang="en-GB" sz="1800" i="1">
                              <a:latin typeface="Cambria Math" panose="02040503050406030204" pitchFamily="18" charset="0"/>
                            </a:rPr>
                            <m:t>𝑚𝑎𝑥</m:t>
                          </m:r>
                        </m:sub>
                      </m:sSub>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r>
                            <a:rPr lang="en-GB" sz="1800" b="0" i="1" smtClean="0">
                              <a:latin typeface="Cambria Math" panose="02040503050406030204" pitchFamily="18" charset="0"/>
                            </a:rPr>
                            <m:t>2</m:t>
                          </m:r>
                          <m:r>
                            <a:rPr lang="en-GB" sz="1800" b="0" i="1" smtClean="0">
                              <a:latin typeface="Cambria Math" panose="02040503050406030204" pitchFamily="18" charset="0"/>
                            </a:rPr>
                            <m:t>𝑑</m:t>
                          </m:r>
                        </m:num>
                        <m:den>
                          <m:r>
                            <a:rPr lang="en-GB" sz="1800" b="0" i="1" smtClean="0">
                              <a:latin typeface="Cambria Math" panose="02040503050406030204" pitchFamily="18" charset="0"/>
                            </a:rPr>
                            <m:t>𝑛</m:t>
                          </m:r>
                        </m:den>
                      </m:f>
                    </m:oMath>
                  </m:oMathPara>
                </a14:m>
                <a:endParaRPr lang="en-US" sz="1800" dirty="0"/>
              </a:p>
            </p:txBody>
          </p:sp>
        </mc:Choice>
        <mc:Fallback xmlns="">
          <p:sp>
            <p:nvSpPr>
              <p:cNvPr id="11" name="TextBox 10">
                <a:extLst>
                  <a:ext uri="{FF2B5EF4-FFF2-40B4-BE49-F238E27FC236}">
                    <a16:creationId xmlns:a16="http://schemas.microsoft.com/office/drawing/2014/main" id="{3A046AE7-36B3-0A4E-AAE6-92FD7553054A}"/>
                  </a:ext>
                </a:extLst>
              </p:cNvPr>
              <p:cNvSpPr txBox="1">
                <a:spLocks noRot="1" noChangeAspect="1" noMove="1" noResize="1" noEditPoints="1" noAdjustHandles="1" noChangeArrowheads="1" noChangeShapeType="1" noTextEdit="1"/>
              </p:cNvSpPr>
              <p:nvPr/>
            </p:nvSpPr>
            <p:spPr>
              <a:xfrm>
                <a:off x="3338473" y="5279561"/>
                <a:ext cx="2788327" cy="531877"/>
              </a:xfrm>
              <a:prstGeom prst="rect">
                <a:avLst/>
              </a:prstGeom>
              <a:blipFill>
                <a:blip r:embed="rId6"/>
                <a:stretch>
                  <a:fillRect l="-1818" t="-2326" r="-1364" b="-139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FE91099-9C98-D34B-92EF-28186DDB0DD4}"/>
                  </a:ext>
                </a:extLst>
              </p:cNvPr>
              <p:cNvSpPr txBox="1"/>
              <p:nvPr/>
            </p:nvSpPr>
            <p:spPr>
              <a:xfrm>
                <a:off x="1071948" y="5892710"/>
                <a:ext cx="7321378" cy="646331"/>
              </a:xfrm>
              <a:prstGeom prst="rect">
                <a:avLst/>
              </a:prstGeom>
              <a:noFill/>
            </p:spPr>
            <p:txBody>
              <a:bodyPr wrap="square">
                <a:spAutoFit/>
              </a:bodyPr>
              <a:lstStyle/>
              <a:p>
                <a14:m>
                  <m:oMath xmlns:m="http://schemas.openxmlformats.org/officeDocument/2006/math">
                    <m:r>
                      <a:rPr lang="en-GB" sz="1800" b="0" i="1" smtClean="0">
                        <a:latin typeface="Cambria Math" panose="02040503050406030204" pitchFamily="18" charset="0"/>
                      </a:rPr>
                      <m:t>𝑛</m:t>
                    </m:r>
                  </m:oMath>
                </a14:m>
                <a:r>
                  <a:rPr lang="en-US" sz="1800" dirty="0"/>
                  <a:t> is an integer,</a:t>
                </a:r>
                <a14:m>
                  <m:oMath xmlns:m="http://schemas.openxmlformats.org/officeDocument/2006/math">
                    <m:sSub>
                      <m:sSubPr>
                        <m:ctrlPr>
                          <a:rPr lang="en-GB" sz="1800" i="1">
                            <a:latin typeface="Cambria Math" panose="02040503050406030204" pitchFamily="18" charset="0"/>
                          </a:rPr>
                        </m:ctrlPr>
                      </m:sSubPr>
                      <m:e>
                        <m:r>
                          <a:rPr lang="en-GB" sz="1800" b="0" i="1" smtClean="0">
                            <a:latin typeface="Cambria Math" panose="02040503050406030204" pitchFamily="18" charset="0"/>
                          </a:rPr>
                          <m:t> </m:t>
                        </m:r>
                        <m:r>
                          <a:rPr lang="en-GB" sz="1800" i="1">
                            <a:latin typeface="Cambria Math" panose="02040503050406030204" pitchFamily="18" charset="0"/>
                            <a:ea typeface="Cambria Math" panose="02040503050406030204" pitchFamily="18" charset="0"/>
                          </a:rPr>
                          <m:t>𝜆</m:t>
                        </m:r>
                      </m:e>
                      <m:sub>
                        <m:r>
                          <a:rPr lang="en-GB" sz="1800" i="1">
                            <a:latin typeface="Cambria Math" panose="02040503050406030204" pitchFamily="18" charset="0"/>
                          </a:rPr>
                          <m:t>𝑚𝑎𝑥</m:t>
                        </m:r>
                      </m:sub>
                    </m:sSub>
                  </m:oMath>
                </a14:m>
                <a:r>
                  <a:rPr lang="en-US" sz="1800" dirty="0"/>
                  <a:t> is the wavelength of emission light inside the lasing medium that will have maximum amplification.</a:t>
                </a:r>
              </a:p>
            </p:txBody>
          </p:sp>
        </mc:Choice>
        <mc:Fallback xmlns="">
          <p:sp>
            <p:nvSpPr>
              <p:cNvPr id="13" name="TextBox 12">
                <a:extLst>
                  <a:ext uri="{FF2B5EF4-FFF2-40B4-BE49-F238E27FC236}">
                    <a16:creationId xmlns:a16="http://schemas.microsoft.com/office/drawing/2014/main" id="{BFE91099-9C98-D34B-92EF-28186DDB0DD4}"/>
                  </a:ext>
                </a:extLst>
              </p:cNvPr>
              <p:cNvSpPr txBox="1">
                <a:spLocks noRot="1" noChangeAspect="1" noMove="1" noResize="1" noEditPoints="1" noAdjustHandles="1" noChangeArrowheads="1" noChangeShapeType="1" noTextEdit="1"/>
              </p:cNvSpPr>
              <p:nvPr/>
            </p:nvSpPr>
            <p:spPr>
              <a:xfrm>
                <a:off x="1071948" y="5892710"/>
                <a:ext cx="7321378" cy="646331"/>
              </a:xfrm>
              <a:prstGeom prst="rect">
                <a:avLst/>
              </a:prstGeom>
              <a:blipFill>
                <a:blip r:embed="rId7"/>
                <a:stretch>
                  <a:fillRect l="-693" t="-5769" b="-11538"/>
                </a:stretch>
              </a:blipFill>
            </p:spPr>
            <p:txBody>
              <a:bodyPr/>
              <a:lstStyle/>
              <a:p>
                <a:r>
                  <a:rPr lang="en-US">
                    <a:noFill/>
                  </a:rPr>
                  <a:t> </a:t>
                </a:r>
              </a:p>
            </p:txBody>
          </p:sp>
        </mc:Fallback>
      </mc:AlternateContent>
    </p:spTree>
    <p:extLst>
      <p:ext uri="{BB962C8B-B14F-4D97-AF65-F5344CB8AC3E}">
        <p14:creationId xmlns:p14="http://schemas.microsoft.com/office/powerpoint/2010/main" val="15311497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Longitudinal Cavity Mode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83A73B5-BD11-9042-A58F-373182CBB9F8}"/>
                  </a:ext>
                </a:extLst>
              </p:cNvPr>
              <p:cNvSpPr txBox="1"/>
              <p:nvPr/>
            </p:nvSpPr>
            <p:spPr>
              <a:xfrm>
                <a:off x="850883" y="2528208"/>
                <a:ext cx="2137700" cy="6135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𝜈</m:t>
                          </m:r>
                        </m:e>
                        <m:sub>
                          <m:r>
                            <a:rPr lang="en-GB" sz="1800" b="0" i="1" smtClean="0">
                              <a:latin typeface="Cambria Math" panose="02040503050406030204" pitchFamily="18" charset="0"/>
                              <a:ea typeface="Cambria Math" panose="02040503050406030204" pitchFamily="18" charset="0"/>
                            </a:rPr>
                            <m:t>𝑛</m:t>
                          </m:r>
                        </m:sub>
                      </m:sSub>
                      <m:r>
                        <a:rPr lang="en-GB" sz="1800" b="0" i="1" smtClean="0">
                          <a:latin typeface="Cambria Math" panose="02040503050406030204" pitchFamily="18" charset="0"/>
                          <a:ea typeface="Cambria Math" panose="02040503050406030204" pitchFamily="18" charset="0"/>
                        </a:rPr>
                        <m:t>=</m:t>
                      </m:r>
                      <m:f>
                        <m:fPr>
                          <m:ctrlPr>
                            <a:rPr lang="en-GB" sz="1800" b="0" i="1" smtClean="0">
                              <a:latin typeface="Cambria Math" panose="02040503050406030204" pitchFamily="18" charset="0"/>
                              <a:ea typeface="Cambria Math" panose="02040503050406030204" pitchFamily="18" charset="0"/>
                            </a:rPr>
                          </m:ctrlPr>
                        </m:fPr>
                        <m:num>
                          <m:r>
                            <a:rPr lang="en-GB" sz="1800" b="0" i="1" smtClean="0">
                              <a:latin typeface="Cambria Math" panose="02040503050406030204" pitchFamily="18" charset="0"/>
                              <a:ea typeface="Cambria Math" panose="02040503050406030204" pitchFamily="18" charset="0"/>
                            </a:rPr>
                            <m:t>𝑐</m:t>
                          </m:r>
                        </m:num>
                        <m:den>
                          <m:r>
                            <a:rPr lang="en-GB" sz="1800" b="0" i="1" smtClean="0">
                              <a:latin typeface="Cambria Math" panose="02040503050406030204" pitchFamily="18" charset="0"/>
                              <a:ea typeface="Cambria Math" panose="02040503050406030204" pitchFamily="18" charset="0"/>
                            </a:rPr>
                            <m:t>𝜂</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𝜆</m:t>
                              </m:r>
                            </m:e>
                            <m:sub>
                              <m:r>
                                <a:rPr lang="en-GB" sz="1800" i="1">
                                  <a:latin typeface="Cambria Math" panose="02040503050406030204" pitchFamily="18" charset="0"/>
                                </a:rPr>
                                <m:t>𝑚𝑎𝑥</m:t>
                              </m:r>
                            </m:sub>
                          </m:sSub>
                        </m:den>
                      </m:f>
                      <m:r>
                        <a:rPr lang="en-GB" sz="1800" b="0" i="1" smtClean="0">
                          <a:latin typeface="Cambria Math" panose="02040503050406030204" pitchFamily="18" charset="0"/>
                          <a:ea typeface="Cambria Math" panose="02040503050406030204" pitchFamily="18" charset="0"/>
                        </a:rPr>
                        <m:t>=</m:t>
                      </m:r>
                      <m:f>
                        <m:fPr>
                          <m:ctrlPr>
                            <a:rPr lang="en-GB" sz="1800" i="1">
                              <a:latin typeface="Cambria Math" panose="02040503050406030204" pitchFamily="18" charset="0"/>
                              <a:ea typeface="Cambria Math" panose="02040503050406030204" pitchFamily="18" charset="0"/>
                            </a:rPr>
                          </m:ctrlPr>
                        </m:fPr>
                        <m:num>
                          <m:r>
                            <a:rPr lang="en-GB" sz="1800" b="0" i="1" smtClean="0">
                              <a:latin typeface="Cambria Math" panose="02040503050406030204" pitchFamily="18" charset="0"/>
                              <a:ea typeface="Cambria Math" panose="02040503050406030204" pitchFamily="18" charset="0"/>
                            </a:rPr>
                            <m:t>𝑛</m:t>
                          </m:r>
                          <m:r>
                            <a:rPr lang="en-GB" sz="1800" i="1">
                              <a:latin typeface="Cambria Math" panose="02040503050406030204" pitchFamily="18" charset="0"/>
                              <a:ea typeface="Cambria Math" panose="02040503050406030204" pitchFamily="18" charset="0"/>
                            </a:rPr>
                            <m:t>𝑐</m:t>
                          </m:r>
                        </m:num>
                        <m:den>
                          <m:r>
                            <a:rPr lang="en-GB" sz="1800" b="0" i="1" smtClean="0">
                              <a:latin typeface="Cambria Math" panose="02040503050406030204" pitchFamily="18" charset="0"/>
                              <a:ea typeface="Cambria Math" panose="02040503050406030204" pitchFamily="18" charset="0"/>
                            </a:rPr>
                            <m:t>2</m:t>
                          </m:r>
                          <m:r>
                            <a:rPr lang="en-GB" sz="1800" i="1">
                              <a:latin typeface="Cambria Math" panose="02040503050406030204" pitchFamily="18" charset="0"/>
                              <a:ea typeface="Cambria Math" panose="02040503050406030204" pitchFamily="18" charset="0"/>
                            </a:rPr>
                            <m:t>𝜂</m:t>
                          </m:r>
                          <m:r>
                            <a:rPr lang="en-GB" sz="1800" b="0" i="1" smtClean="0">
                              <a:latin typeface="Cambria Math" panose="02040503050406030204" pitchFamily="18" charset="0"/>
                              <a:ea typeface="Cambria Math" panose="02040503050406030204" pitchFamily="18" charset="0"/>
                            </a:rPr>
                            <m:t>𝑑</m:t>
                          </m:r>
                        </m:den>
                      </m:f>
                    </m:oMath>
                  </m:oMathPara>
                </a14:m>
                <a:endParaRPr lang="en-US" sz="1800" dirty="0"/>
              </a:p>
            </p:txBody>
          </p:sp>
        </mc:Choice>
        <mc:Fallback xmlns="">
          <p:sp>
            <p:nvSpPr>
              <p:cNvPr id="5" name="TextBox 4">
                <a:extLst>
                  <a:ext uri="{FF2B5EF4-FFF2-40B4-BE49-F238E27FC236}">
                    <a16:creationId xmlns:a16="http://schemas.microsoft.com/office/drawing/2014/main" id="{283A73B5-BD11-9042-A58F-373182CBB9F8}"/>
                  </a:ext>
                </a:extLst>
              </p:cNvPr>
              <p:cNvSpPr txBox="1">
                <a:spLocks noRot="1" noChangeAspect="1" noMove="1" noResize="1" noEditPoints="1" noAdjustHandles="1" noChangeArrowheads="1" noChangeShapeType="1" noTextEdit="1"/>
              </p:cNvSpPr>
              <p:nvPr/>
            </p:nvSpPr>
            <p:spPr>
              <a:xfrm>
                <a:off x="850883" y="2528208"/>
                <a:ext cx="2137700" cy="613566"/>
              </a:xfrm>
              <a:prstGeom prst="rect">
                <a:avLst/>
              </a:prstGeom>
              <a:blipFill>
                <a:blip r:embed="rId3"/>
                <a:stretch>
                  <a:fillRect b="-612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0CB3443-7A3A-9848-8D0F-70012EC46E73}"/>
              </a:ext>
            </a:extLst>
          </p:cNvPr>
          <p:cNvSpPr txBox="1"/>
          <p:nvPr/>
        </p:nvSpPr>
        <p:spPr>
          <a:xfrm>
            <a:off x="630007" y="1571637"/>
            <a:ext cx="3978971" cy="646331"/>
          </a:xfrm>
          <a:prstGeom prst="rect">
            <a:avLst/>
          </a:prstGeom>
          <a:noFill/>
        </p:spPr>
        <p:txBody>
          <a:bodyPr wrap="square" rtlCol="0">
            <a:spAutoFit/>
          </a:bodyPr>
          <a:lstStyle/>
          <a:p>
            <a:r>
              <a:rPr lang="en-US" sz="1800" dirty="0"/>
              <a:t>The frequencies of maximum amplification laser lines are </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9FAA92D-3136-2A40-8FC3-6D225FD7D1C2}"/>
                  </a:ext>
                </a:extLst>
              </p:cNvPr>
              <p:cNvSpPr txBox="1"/>
              <p:nvPr/>
            </p:nvSpPr>
            <p:spPr>
              <a:xfrm>
                <a:off x="728954" y="3416563"/>
                <a:ext cx="3744099" cy="369332"/>
              </a:xfrm>
              <a:prstGeom prst="rect">
                <a:avLst/>
              </a:prstGeom>
              <a:noFill/>
            </p:spPr>
            <p:txBody>
              <a:bodyPr wrap="square">
                <a:spAutoFit/>
              </a:bodyPr>
              <a:lstStyle/>
              <a:p>
                <a14:m>
                  <m:oMath xmlns:m="http://schemas.openxmlformats.org/officeDocument/2006/math">
                    <m:r>
                      <a:rPr lang="en-GB" sz="1800" b="0" i="1" smtClean="0">
                        <a:latin typeface="Cambria Math" panose="02040503050406030204" pitchFamily="18" charset="0"/>
                        <a:ea typeface="Cambria Math" panose="02040503050406030204" pitchFamily="18" charset="0"/>
                      </a:rPr>
                      <m:t>𝜂</m:t>
                    </m:r>
                  </m:oMath>
                </a14:m>
                <a:r>
                  <a:rPr lang="en-US" sz="1800" dirty="0"/>
                  <a:t>: refractive index of lasing medium</a:t>
                </a:r>
              </a:p>
            </p:txBody>
          </p:sp>
        </mc:Choice>
        <mc:Fallback xmlns="">
          <p:sp>
            <p:nvSpPr>
              <p:cNvPr id="16" name="TextBox 15">
                <a:extLst>
                  <a:ext uri="{FF2B5EF4-FFF2-40B4-BE49-F238E27FC236}">
                    <a16:creationId xmlns:a16="http://schemas.microsoft.com/office/drawing/2014/main" id="{C9FAA92D-3136-2A40-8FC3-6D225FD7D1C2}"/>
                  </a:ext>
                </a:extLst>
              </p:cNvPr>
              <p:cNvSpPr txBox="1">
                <a:spLocks noRot="1" noChangeAspect="1" noMove="1" noResize="1" noEditPoints="1" noAdjustHandles="1" noChangeArrowheads="1" noChangeShapeType="1" noTextEdit="1"/>
              </p:cNvSpPr>
              <p:nvPr/>
            </p:nvSpPr>
            <p:spPr>
              <a:xfrm>
                <a:off x="728954" y="3416563"/>
                <a:ext cx="3744099" cy="369332"/>
              </a:xfrm>
              <a:prstGeom prst="rect">
                <a:avLst/>
              </a:prstGeom>
              <a:blipFill>
                <a:blip r:embed="rId4"/>
                <a:stretch>
                  <a:fillRect t="-6452" b="-19355"/>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4E930D3-6DAD-6840-9EDC-28E4B7F69B8A}"/>
              </a:ext>
            </a:extLst>
          </p:cNvPr>
          <p:cNvSpPr txBox="1"/>
          <p:nvPr/>
        </p:nvSpPr>
        <p:spPr>
          <a:xfrm>
            <a:off x="801342" y="4260139"/>
            <a:ext cx="2381559" cy="369332"/>
          </a:xfrm>
          <a:prstGeom prst="rect">
            <a:avLst/>
          </a:prstGeom>
          <a:noFill/>
        </p:spPr>
        <p:txBody>
          <a:bodyPr wrap="square" rtlCol="0">
            <a:spAutoFit/>
          </a:bodyPr>
          <a:lstStyle/>
          <a:p>
            <a:r>
              <a:rPr lang="en-US" sz="1800" u="sng" dirty="0"/>
              <a:t>Frequency separation: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6654644-ED72-FC44-BE48-F76D5017CA72}"/>
                  </a:ext>
                </a:extLst>
              </p:cNvPr>
              <p:cNvSpPr txBox="1"/>
              <p:nvPr/>
            </p:nvSpPr>
            <p:spPr>
              <a:xfrm>
                <a:off x="728954" y="4881513"/>
                <a:ext cx="4451540" cy="6767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ea typeface="Cambria Math" panose="02040503050406030204" pitchFamily="18" charset="0"/>
                        </a:rPr>
                        <m:t>∆</m:t>
                      </m:r>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𝜈</m:t>
                          </m:r>
                        </m:e>
                        <m:sub>
                          <m:r>
                            <a:rPr lang="en-GB" sz="1800" b="0" i="1" smtClean="0">
                              <a:latin typeface="Cambria Math" panose="02040503050406030204" pitchFamily="18" charset="0"/>
                              <a:ea typeface="Cambria Math" panose="02040503050406030204" pitchFamily="18" charset="0"/>
                            </a:rPr>
                            <m:t>𝑠𝑝</m:t>
                          </m:r>
                        </m:sub>
                      </m:sSub>
                      <m:r>
                        <a:rPr lang="en-GB" sz="1800" b="0" i="1" smtClean="0">
                          <a:latin typeface="Cambria Math" panose="02040503050406030204" pitchFamily="18" charset="0"/>
                          <a:ea typeface="Cambria Math" panose="02040503050406030204" pitchFamily="18" charset="0"/>
                        </a:rPr>
                        <m:t>=</m:t>
                      </m:r>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𝜈</m:t>
                          </m:r>
                        </m:e>
                        <m:sub>
                          <m:r>
                            <a:rPr lang="en-GB" sz="1800" b="0" i="1" smtClean="0">
                              <a:latin typeface="Cambria Math" panose="02040503050406030204" pitchFamily="18" charset="0"/>
                              <a:ea typeface="Cambria Math" panose="02040503050406030204" pitchFamily="18" charset="0"/>
                            </a:rPr>
                            <m:t>𝑛</m:t>
                          </m:r>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𝜈</m:t>
                          </m:r>
                        </m:e>
                        <m:sub>
                          <m:r>
                            <a:rPr lang="en-GB" sz="1800" i="1">
                              <a:latin typeface="Cambria Math" panose="02040503050406030204" pitchFamily="18" charset="0"/>
                              <a:ea typeface="Cambria Math" panose="02040503050406030204" pitchFamily="18" charset="0"/>
                            </a:rPr>
                            <m:t>𝑛</m:t>
                          </m:r>
                        </m:sub>
                      </m:sSub>
                      <m:r>
                        <a:rPr lang="en-GB" sz="1800" b="0" i="1" smtClean="0">
                          <a:latin typeface="Cambria Math" panose="02040503050406030204" pitchFamily="18" charset="0"/>
                          <a:ea typeface="Cambria Math" panose="02040503050406030204" pitchFamily="18" charset="0"/>
                        </a:rPr>
                        <m:t>=</m:t>
                      </m:r>
                      <m:f>
                        <m:fPr>
                          <m:ctrlPr>
                            <a:rPr lang="en-GB" sz="1800" i="1">
                              <a:latin typeface="Cambria Math" panose="02040503050406030204" pitchFamily="18" charset="0"/>
                              <a:ea typeface="Cambria Math" panose="02040503050406030204" pitchFamily="18" charset="0"/>
                            </a:rPr>
                          </m:ctrlPr>
                        </m:fPr>
                        <m:num>
                          <m:d>
                            <m:dPr>
                              <m:ctrlPr>
                                <a:rPr lang="en-GB" sz="1800" b="0" i="1" smtClean="0">
                                  <a:latin typeface="Cambria Math" panose="02040503050406030204" pitchFamily="18" charset="0"/>
                                  <a:ea typeface="Cambria Math" panose="02040503050406030204" pitchFamily="18" charset="0"/>
                                </a:rPr>
                              </m:ctrlPr>
                            </m:dPr>
                            <m:e>
                              <m:r>
                                <a:rPr lang="en-GB" sz="1800" b="0" i="1" smtClean="0">
                                  <a:latin typeface="Cambria Math" panose="02040503050406030204" pitchFamily="18" charset="0"/>
                                  <a:ea typeface="Cambria Math" panose="02040503050406030204" pitchFamily="18" charset="0"/>
                                </a:rPr>
                                <m:t>𝑛</m:t>
                              </m:r>
                              <m:r>
                                <a:rPr lang="en-GB" sz="1800" b="0" i="1" smtClean="0">
                                  <a:latin typeface="Cambria Math" panose="02040503050406030204" pitchFamily="18" charset="0"/>
                                  <a:ea typeface="Cambria Math" panose="02040503050406030204" pitchFamily="18" charset="0"/>
                                </a:rPr>
                                <m:t>+1</m:t>
                              </m:r>
                            </m:e>
                          </m:d>
                          <m:r>
                            <a:rPr lang="en-GB" sz="1800" i="1">
                              <a:latin typeface="Cambria Math" panose="02040503050406030204" pitchFamily="18" charset="0"/>
                              <a:ea typeface="Cambria Math" panose="02040503050406030204" pitchFamily="18" charset="0"/>
                            </a:rPr>
                            <m:t>𝑐</m:t>
                          </m:r>
                        </m:num>
                        <m:den>
                          <m:r>
                            <a:rPr lang="en-GB" sz="1800" b="0" i="1" smtClean="0">
                              <a:latin typeface="Cambria Math" panose="02040503050406030204" pitchFamily="18" charset="0"/>
                              <a:ea typeface="Cambria Math" panose="02040503050406030204" pitchFamily="18" charset="0"/>
                            </a:rPr>
                            <m:t>2</m:t>
                          </m:r>
                          <m:r>
                            <a:rPr lang="en-GB" sz="1800" i="1">
                              <a:latin typeface="Cambria Math" panose="02040503050406030204" pitchFamily="18" charset="0"/>
                              <a:ea typeface="Cambria Math" panose="02040503050406030204" pitchFamily="18" charset="0"/>
                            </a:rPr>
                            <m:t>𝜂</m:t>
                          </m:r>
                          <m:r>
                            <a:rPr lang="en-GB" sz="1800" b="0" i="1" smtClean="0">
                              <a:latin typeface="Cambria Math" panose="02040503050406030204" pitchFamily="18" charset="0"/>
                              <a:ea typeface="Cambria Math" panose="02040503050406030204" pitchFamily="18" charset="0"/>
                            </a:rPr>
                            <m:t>𝑑</m:t>
                          </m:r>
                        </m:den>
                      </m:f>
                      <m:r>
                        <a:rPr lang="en-GB" sz="1800" b="0" i="1" smtClean="0">
                          <a:latin typeface="Cambria Math" panose="02040503050406030204" pitchFamily="18" charset="0"/>
                          <a:ea typeface="Cambria Math" panose="02040503050406030204" pitchFamily="18" charset="0"/>
                        </a:rPr>
                        <m:t>−</m:t>
                      </m:r>
                      <m:f>
                        <m:fPr>
                          <m:ctrlPr>
                            <a:rPr lang="en-GB" sz="1800" i="1">
                              <a:latin typeface="Cambria Math" panose="02040503050406030204" pitchFamily="18" charset="0"/>
                              <a:ea typeface="Cambria Math" panose="02040503050406030204" pitchFamily="18" charset="0"/>
                            </a:rPr>
                          </m:ctrlPr>
                        </m:fPr>
                        <m:num>
                          <m:r>
                            <a:rPr lang="en-GB" sz="1800" i="1">
                              <a:latin typeface="Cambria Math" panose="02040503050406030204" pitchFamily="18" charset="0"/>
                              <a:ea typeface="Cambria Math" panose="02040503050406030204" pitchFamily="18" charset="0"/>
                            </a:rPr>
                            <m:t>𝑛𝑐</m:t>
                          </m:r>
                        </m:num>
                        <m:den>
                          <m:r>
                            <a:rPr lang="en-GB" sz="1800" i="1">
                              <a:latin typeface="Cambria Math" panose="02040503050406030204" pitchFamily="18" charset="0"/>
                              <a:ea typeface="Cambria Math" panose="02040503050406030204" pitchFamily="18" charset="0"/>
                            </a:rPr>
                            <m:t>2</m:t>
                          </m:r>
                          <m:r>
                            <a:rPr lang="en-GB" sz="1800" i="1">
                              <a:latin typeface="Cambria Math" panose="02040503050406030204" pitchFamily="18" charset="0"/>
                              <a:ea typeface="Cambria Math" panose="02040503050406030204" pitchFamily="18" charset="0"/>
                            </a:rPr>
                            <m:t>𝜂</m:t>
                          </m:r>
                          <m:r>
                            <a:rPr lang="en-GB" sz="1800" i="1">
                              <a:latin typeface="Cambria Math" panose="02040503050406030204" pitchFamily="18" charset="0"/>
                              <a:ea typeface="Cambria Math" panose="02040503050406030204" pitchFamily="18" charset="0"/>
                            </a:rPr>
                            <m:t>𝑑</m:t>
                          </m:r>
                        </m:den>
                      </m:f>
                      <m:r>
                        <a:rPr lang="en-GB" sz="1800" b="0" i="1" smtClean="0">
                          <a:latin typeface="Cambria Math" panose="02040503050406030204" pitchFamily="18" charset="0"/>
                          <a:ea typeface="Cambria Math" panose="02040503050406030204" pitchFamily="18" charset="0"/>
                        </a:rPr>
                        <m:t>=</m:t>
                      </m:r>
                      <m:f>
                        <m:fPr>
                          <m:ctrlPr>
                            <a:rPr lang="en-GB" sz="1800" i="1">
                              <a:latin typeface="Cambria Math" panose="02040503050406030204" pitchFamily="18" charset="0"/>
                              <a:ea typeface="Cambria Math" panose="02040503050406030204" pitchFamily="18" charset="0"/>
                            </a:rPr>
                          </m:ctrlPr>
                        </m:fPr>
                        <m:num>
                          <m:r>
                            <a:rPr lang="en-GB" sz="1800" i="1">
                              <a:latin typeface="Cambria Math" panose="02040503050406030204" pitchFamily="18" charset="0"/>
                              <a:ea typeface="Cambria Math" panose="02040503050406030204" pitchFamily="18" charset="0"/>
                            </a:rPr>
                            <m:t>𝑐</m:t>
                          </m:r>
                        </m:num>
                        <m:den>
                          <m:r>
                            <a:rPr lang="en-GB" sz="1800" i="1">
                              <a:latin typeface="Cambria Math" panose="02040503050406030204" pitchFamily="18" charset="0"/>
                              <a:ea typeface="Cambria Math" panose="02040503050406030204" pitchFamily="18" charset="0"/>
                            </a:rPr>
                            <m:t>2</m:t>
                          </m:r>
                          <m:r>
                            <a:rPr lang="en-GB" sz="1800" i="1">
                              <a:latin typeface="Cambria Math" panose="02040503050406030204" pitchFamily="18" charset="0"/>
                              <a:ea typeface="Cambria Math" panose="02040503050406030204" pitchFamily="18" charset="0"/>
                            </a:rPr>
                            <m:t>𝜂</m:t>
                          </m:r>
                          <m:r>
                            <a:rPr lang="en-GB" sz="1800" i="1">
                              <a:latin typeface="Cambria Math" panose="02040503050406030204" pitchFamily="18" charset="0"/>
                              <a:ea typeface="Cambria Math" panose="02040503050406030204" pitchFamily="18" charset="0"/>
                            </a:rPr>
                            <m:t>𝑑</m:t>
                          </m:r>
                        </m:den>
                      </m:f>
                    </m:oMath>
                  </m:oMathPara>
                </a14:m>
                <a:endParaRPr lang="en-US" sz="1800" dirty="0"/>
              </a:p>
            </p:txBody>
          </p:sp>
        </mc:Choice>
        <mc:Fallback xmlns="">
          <p:sp>
            <p:nvSpPr>
              <p:cNvPr id="18" name="TextBox 17">
                <a:extLst>
                  <a:ext uri="{FF2B5EF4-FFF2-40B4-BE49-F238E27FC236}">
                    <a16:creationId xmlns:a16="http://schemas.microsoft.com/office/drawing/2014/main" id="{56654644-ED72-FC44-BE48-F76D5017CA72}"/>
                  </a:ext>
                </a:extLst>
              </p:cNvPr>
              <p:cNvSpPr txBox="1">
                <a:spLocks noRot="1" noChangeAspect="1" noMove="1" noResize="1" noEditPoints="1" noAdjustHandles="1" noChangeArrowheads="1" noChangeShapeType="1" noTextEdit="1"/>
              </p:cNvSpPr>
              <p:nvPr/>
            </p:nvSpPr>
            <p:spPr>
              <a:xfrm>
                <a:off x="728954" y="4881513"/>
                <a:ext cx="4451540" cy="676724"/>
              </a:xfrm>
              <a:prstGeom prst="rect">
                <a:avLst/>
              </a:prstGeom>
              <a:blipFill>
                <a:blip r:embed="rId5"/>
                <a:stretch>
                  <a:fillRect b="-9259"/>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B05D1B3-06E6-D143-9C32-19CA2A2ACBBB}"/>
              </a:ext>
            </a:extLst>
          </p:cNvPr>
          <p:cNvSpPr txBox="1"/>
          <p:nvPr/>
        </p:nvSpPr>
        <p:spPr>
          <a:xfrm>
            <a:off x="728954" y="5810280"/>
            <a:ext cx="2993127" cy="369332"/>
          </a:xfrm>
          <a:prstGeom prst="rect">
            <a:avLst/>
          </a:prstGeom>
          <a:noFill/>
        </p:spPr>
        <p:txBody>
          <a:bodyPr wrap="none" rtlCol="0">
            <a:spAutoFit/>
          </a:bodyPr>
          <a:lstStyle/>
          <a:p>
            <a:r>
              <a:rPr lang="en-US" sz="1800" dirty="0"/>
              <a:t>Constant frequency separation</a:t>
            </a:r>
          </a:p>
        </p:txBody>
      </p:sp>
      <p:sp>
        <p:nvSpPr>
          <p:cNvPr id="19" name="TextBox 18">
            <a:extLst>
              <a:ext uri="{FF2B5EF4-FFF2-40B4-BE49-F238E27FC236}">
                <a16:creationId xmlns:a16="http://schemas.microsoft.com/office/drawing/2014/main" id="{85FC438C-80FE-B549-9927-EEFE6270342E}"/>
              </a:ext>
            </a:extLst>
          </p:cNvPr>
          <p:cNvSpPr txBox="1"/>
          <p:nvPr/>
        </p:nvSpPr>
        <p:spPr>
          <a:xfrm>
            <a:off x="586829" y="1003505"/>
            <a:ext cx="2929007" cy="400110"/>
          </a:xfrm>
          <a:prstGeom prst="rect">
            <a:avLst/>
          </a:prstGeom>
          <a:noFill/>
        </p:spPr>
        <p:txBody>
          <a:bodyPr wrap="none" rtlCol="0">
            <a:spAutoFit/>
          </a:bodyPr>
          <a:lstStyle/>
          <a:p>
            <a:r>
              <a:rPr lang="en-US" sz="2000" u="sng" dirty="0"/>
              <a:t>Longitudinal cavity modes</a:t>
            </a:r>
          </a:p>
        </p:txBody>
      </p:sp>
      <p:pic>
        <p:nvPicPr>
          <p:cNvPr id="20" name="Picture 19">
            <a:extLst>
              <a:ext uri="{FF2B5EF4-FFF2-40B4-BE49-F238E27FC236}">
                <a16:creationId xmlns:a16="http://schemas.microsoft.com/office/drawing/2014/main" id="{0FFFCD8C-6ABE-FB4A-A391-78F07226038E}"/>
              </a:ext>
            </a:extLst>
          </p:cNvPr>
          <p:cNvPicPr>
            <a:picLocks noChangeAspect="1"/>
          </p:cNvPicPr>
          <p:nvPr/>
        </p:nvPicPr>
        <p:blipFill>
          <a:blip r:embed="rId6"/>
          <a:stretch>
            <a:fillRect/>
          </a:stretch>
        </p:blipFill>
        <p:spPr>
          <a:xfrm>
            <a:off x="4366720" y="1362435"/>
            <a:ext cx="4376808" cy="3464973"/>
          </a:xfrm>
          <a:prstGeom prst="rect">
            <a:avLst/>
          </a:prstGeom>
        </p:spPr>
      </p:pic>
    </p:spTree>
    <p:extLst>
      <p:ext uri="{BB962C8B-B14F-4D97-AF65-F5344CB8AC3E}">
        <p14:creationId xmlns:p14="http://schemas.microsoft.com/office/powerpoint/2010/main" val="7494164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Types of Lasers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78656614-34AA-6E47-B0C6-A9DD064B36C6}"/>
                  </a:ext>
                </a:extLst>
              </p:cNvPr>
              <p:cNvSpPr txBox="1"/>
              <p:nvPr/>
            </p:nvSpPr>
            <p:spPr>
              <a:xfrm>
                <a:off x="877331" y="881418"/>
                <a:ext cx="7685902" cy="3139321"/>
              </a:xfrm>
              <a:prstGeom prst="rect">
                <a:avLst/>
              </a:prstGeom>
              <a:noFill/>
            </p:spPr>
            <p:txBody>
              <a:bodyPr wrap="square" rtlCol="0">
                <a:spAutoFit/>
              </a:bodyPr>
              <a:lstStyle/>
              <a:p>
                <a:r>
                  <a:rPr lang="en-US" sz="1800" u="sng" dirty="0"/>
                  <a:t>Lasing medium and structure</a:t>
                </a:r>
                <a:r>
                  <a:rPr lang="en-US" sz="1800" dirty="0"/>
                  <a:t>: gas laser, dye (liquid) laser, solid state laser, semiconductor laser, fiber laser, photonic crystal laser, surface plasmon laser, free electron laser</a:t>
                </a:r>
              </a:p>
              <a:p>
                <a:endParaRPr lang="en-US" sz="1800" dirty="0"/>
              </a:p>
              <a:p>
                <a:pPr marL="285750" indent="-285750">
                  <a:buFont typeface="Arial" panose="020B0604020202020204" pitchFamily="34" charset="0"/>
                  <a:buChar char="•"/>
                </a:pPr>
                <a:r>
                  <a:rPr lang="en-US" sz="1800" dirty="0"/>
                  <a:t>Gas laser: </a:t>
                </a:r>
                <a:r>
                  <a:rPr lang="en-US" sz="1800" dirty="0" err="1"/>
                  <a:t>HeNe</a:t>
                </a:r>
                <a:r>
                  <a:rPr lang="en-US" sz="1800" dirty="0"/>
                  <a:t>, CO</a:t>
                </a:r>
                <a:r>
                  <a:rPr lang="en-US" sz="1800" baseline="-25000" dirty="0"/>
                  <a:t>2 </a:t>
                </a:r>
                <a:r>
                  <a:rPr lang="en-US" sz="1800" dirty="0"/>
                  <a:t>(up to hundreds of kilowatts, 9.6 and 10.6 </a:t>
                </a:r>
                <a14:m>
                  <m:oMath xmlns:m="http://schemas.openxmlformats.org/officeDocument/2006/math">
                    <m:r>
                      <a:rPr lang="en-US" sz="1800" i="1" smtClean="0">
                        <a:latin typeface="Cambria Math" panose="02040503050406030204" pitchFamily="18" charset="0"/>
                        <a:ea typeface="Cambria Math" panose="02040503050406030204" pitchFamily="18" charset="0"/>
                      </a:rPr>
                      <m:t>𝜇</m:t>
                    </m:r>
                    <m:r>
                      <a:rPr lang="en-GB" sz="1800" b="0" i="1" smtClean="0">
                        <a:latin typeface="Cambria Math" panose="02040503050406030204" pitchFamily="18" charset="0"/>
                        <a:ea typeface="Cambria Math" panose="02040503050406030204" pitchFamily="18" charset="0"/>
                      </a:rPr>
                      <m:t>𝑚</m:t>
                    </m:r>
                  </m:oMath>
                </a14:m>
                <a:r>
                  <a:rPr lang="en-US" sz="1800" dirty="0"/>
                  <a:t>), excimer lasers (F</a:t>
                </a:r>
                <a:r>
                  <a:rPr lang="en-US" sz="1800" baseline="-25000" dirty="0"/>
                  <a:t>2</a:t>
                </a:r>
                <a:r>
                  <a:rPr lang="en-US" sz="1800" dirty="0"/>
                  <a:t>, </a:t>
                </a:r>
                <a:r>
                  <a:rPr lang="en-US" sz="1800" dirty="0" err="1"/>
                  <a:t>ArF</a:t>
                </a:r>
                <a:r>
                  <a:rPr lang="en-US" sz="1800" dirty="0"/>
                  <a:t>, </a:t>
                </a:r>
                <a:r>
                  <a:rPr lang="en-US" sz="1800" dirty="0" err="1"/>
                  <a:t>KrCl</a:t>
                </a:r>
                <a:r>
                  <a:rPr lang="en-US" sz="1800" dirty="0"/>
                  <a:t>, </a:t>
                </a:r>
                <a:r>
                  <a:rPr lang="en-US" sz="1800" dirty="0" err="1"/>
                  <a:t>KrF</a:t>
                </a:r>
                <a:r>
                  <a:rPr lang="en-US" sz="1800" dirty="0"/>
                  <a:t>, </a:t>
                </a:r>
                <a:r>
                  <a:rPr lang="en-US" sz="1800" dirty="0" err="1"/>
                  <a:t>XeCl</a:t>
                </a:r>
                <a:r>
                  <a:rPr lang="en-US" sz="1800" dirty="0"/>
                  <a:t> </a:t>
                </a:r>
                <a:r>
                  <a:rPr lang="en-US" sz="1800" dirty="0" err="1"/>
                  <a:t>etc</a:t>
                </a:r>
                <a:r>
                  <a:rPr lang="en-US" sz="1800" dirty="0"/>
                  <a:t>, UV light), Argon ion lasers (visible range).</a:t>
                </a:r>
              </a:p>
              <a:p>
                <a:pPr marL="285750" indent="-285750">
                  <a:buFont typeface="Arial" panose="020B0604020202020204" pitchFamily="34" charset="0"/>
                  <a:buChar char="•"/>
                </a:pPr>
                <a:r>
                  <a:rPr lang="en-US" sz="1800" dirty="0"/>
                  <a:t>Liquid laser: dye lasers (320-1200 nm, CW or pulsed, can be very powerful).</a:t>
                </a:r>
              </a:p>
              <a:p>
                <a:pPr marL="285750" indent="-285750">
                  <a:buFont typeface="Arial" panose="020B0604020202020204" pitchFamily="34" charset="0"/>
                  <a:buChar char="•"/>
                </a:pPr>
                <a:r>
                  <a:rPr lang="en-US" sz="1800" dirty="0"/>
                  <a:t>Solid state laser: ruby laser,  </a:t>
                </a:r>
                <a:r>
                  <a:rPr lang="en-US" sz="1800" dirty="0" err="1"/>
                  <a:t>Ti:Sapphire</a:t>
                </a:r>
                <a:r>
                  <a:rPr lang="en-US" sz="1800" dirty="0"/>
                  <a:t> laser, Nd YAG laser</a:t>
                </a:r>
              </a:p>
              <a:p>
                <a:pPr marL="285750" indent="-285750">
                  <a:buFont typeface="Arial" panose="020B0604020202020204" pitchFamily="34" charset="0"/>
                  <a:buChar char="•"/>
                </a:pPr>
                <a:r>
                  <a:rPr lang="en-US" sz="1800" dirty="0"/>
                  <a:t>Free electron laser: very broad frequency range from </a:t>
                </a:r>
                <a:r>
                  <a:rPr lang="en-US" sz="1800" dirty="0" err="1"/>
                  <a:t>teraHz</a:t>
                </a:r>
                <a:r>
                  <a:rPr lang="en-US" sz="1800" dirty="0"/>
                  <a:t> to soft x-ray.</a:t>
                </a:r>
              </a:p>
              <a:p>
                <a:pPr marL="285750" indent="-285750">
                  <a:buFont typeface="Arial" panose="020B0604020202020204" pitchFamily="34" charset="0"/>
                  <a:buChar char="•"/>
                </a:pPr>
                <a:endParaRPr lang="en-US" sz="1800" dirty="0"/>
              </a:p>
            </p:txBody>
          </p:sp>
        </mc:Choice>
        <mc:Fallback>
          <p:sp>
            <p:nvSpPr>
              <p:cNvPr id="2" name="TextBox 1">
                <a:extLst>
                  <a:ext uri="{FF2B5EF4-FFF2-40B4-BE49-F238E27FC236}">
                    <a16:creationId xmlns:a16="http://schemas.microsoft.com/office/drawing/2014/main" id="{78656614-34AA-6E47-B0C6-A9DD064B36C6}"/>
                  </a:ext>
                </a:extLst>
              </p:cNvPr>
              <p:cNvSpPr txBox="1">
                <a:spLocks noRot="1" noChangeAspect="1" noMove="1" noResize="1" noEditPoints="1" noAdjustHandles="1" noChangeArrowheads="1" noChangeShapeType="1" noTextEdit="1"/>
              </p:cNvSpPr>
              <p:nvPr/>
            </p:nvSpPr>
            <p:spPr>
              <a:xfrm>
                <a:off x="877331" y="881418"/>
                <a:ext cx="7685902" cy="3139321"/>
              </a:xfrm>
              <a:prstGeom prst="rect">
                <a:avLst/>
              </a:prstGeom>
              <a:blipFill>
                <a:blip r:embed="rId3"/>
                <a:stretch>
                  <a:fillRect l="-660" t="-806" r="-99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74DA11C6-8257-B247-B999-B785856FEAE3}"/>
              </a:ext>
            </a:extLst>
          </p:cNvPr>
          <p:cNvSpPr txBox="1"/>
          <p:nvPr/>
        </p:nvSpPr>
        <p:spPr>
          <a:xfrm>
            <a:off x="877331" y="3896832"/>
            <a:ext cx="6744154" cy="369332"/>
          </a:xfrm>
          <a:prstGeom prst="rect">
            <a:avLst/>
          </a:prstGeom>
          <a:noFill/>
        </p:spPr>
        <p:txBody>
          <a:bodyPr wrap="none" rtlCol="0">
            <a:spAutoFit/>
          </a:bodyPr>
          <a:lstStyle/>
          <a:p>
            <a:r>
              <a:rPr lang="en-US" sz="1800" u="sng" dirty="0"/>
              <a:t>Mode of operation</a:t>
            </a:r>
            <a:r>
              <a:rPr lang="en-US" sz="1800" dirty="0"/>
              <a:t>: continuous wave (CW) operation, pulsed operation</a:t>
            </a:r>
          </a:p>
        </p:txBody>
      </p:sp>
      <p:pic>
        <p:nvPicPr>
          <p:cNvPr id="1026" name="Picture 2" descr="LVR Optical - Laser and Optical Radiation consultants">
            <a:extLst>
              <a:ext uri="{FF2B5EF4-FFF2-40B4-BE49-F238E27FC236}">
                <a16:creationId xmlns:a16="http://schemas.microsoft.com/office/drawing/2014/main" id="{1E91CCEF-6205-1E41-9ED7-4B4EAF7E5B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8671" y="4370921"/>
            <a:ext cx="6889037" cy="2331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1463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Properties of Lasers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9" name="Picture 2" descr="Laser Measurement Sensors - 2D-3D Laser Scanners - Acuity Laser">
            <a:extLst>
              <a:ext uri="{FF2B5EF4-FFF2-40B4-BE49-F238E27FC236}">
                <a16:creationId xmlns:a16="http://schemas.microsoft.com/office/drawing/2014/main" id="{6752991B-2835-1B4D-8C11-AF434EB6F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254" y="978582"/>
            <a:ext cx="4573488" cy="304899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65ACFDE-CE13-5C4D-8F6D-7EA6D796F844}"/>
              </a:ext>
            </a:extLst>
          </p:cNvPr>
          <p:cNvSpPr txBox="1"/>
          <p:nvPr/>
        </p:nvSpPr>
        <p:spPr>
          <a:xfrm>
            <a:off x="1436915" y="4321962"/>
            <a:ext cx="6578930" cy="2031325"/>
          </a:xfrm>
          <a:prstGeom prst="rect">
            <a:avLst/>
          </a:prstGeom>
          <a:noFill/>
        </p:spPr>
        <p:txBody>
          <a:bodyPr wrap="square" rtlCol="0">
            <a:spAutoFit/>
          </a:bodyPr>
          <a:lstStyle/>
          <a:p>
            <a:r>
              <a:rPr lang="en-US" sz="1800" dirty="0">
                <a:latin typeface="+mn-lt"/>
                <a:ea typeface="Baskerville" panose="02020502070401020303" pitchFamily="18" charset="0"/>
              </a:rPr>
              <a:t>Laser is a special light source developed from quantum theory that has extraordinary properties not possessed by natural light sources, including (not limited to) </a:t>
            </a:r>
          </a:p>
          <a:p>
            <a:pPr marL="285750" indent="-285750">
              <a:buFont typeface="Arial"/>
              <a:buChar char="•"/>
            </a:pPr>
            <a:r>
              <a:rPr lang="en-US" sz="1800" dirty="0">
                <a:latin typeface="+mn-lt"/>
                <a:ea typeface="Baskerville" panose="02020502070401020303" pitchFamily="18" charset="0"/>
              </a:rPr>
              <a:t>Monochromatic </a:t>
            </a:r>
          </a:p>
          <a:p>
            <a:pPr marL="285750" indent="-285750">
              <a:buFont typeface="Arial"/>
              <a:buChar char="•"/>
            </a:pPr>
            <a:r>
              <a:rPr lang="en-US" sz="1800" dirty="0">
                <a:ea typeface="Baskerville" panose="02020502070401020303" pitchFamily="18" charset="0"/>
              </a:rPr>
              <a:t>Highly collimated</a:t>
            </a:r>
          </a:p>
          <a:p>
            <a:pPr marL="285750" indent="-285750">
              <a:buFont typeface="Arial"/>
              <a:buChar char="•"/>
            </a:pPr>
            <a:r>
              <a:rPr lang="en-US" sz="1800" dirty="0">
                <a:latin typeface="+mn-lt"/>
                <a:ea typeface="Baskerville" panose="02020502070401020303" pitchFamily="18" charset="0"/>
              </a:rPr>
              <a:t>Coherent</a:t>
            </a:r>
          </a:p>
          <a:p>
            <a:pPr marL="285750" indent="-285750">
              <a:buFont typeface="Arial"/>
              <a:buChar char="•"/>
            </a:pPr>
            <a:r>
              <a:rPr lang="en-US" sz="1800" dirty="0">
                <a:latin typeface="+mn-lt"/>
                <a:ea typeface="Baskerville" panose="02020502070401020303" pitchFamily="18" charset="0"/>
              </a:rPr>
              <a:t>High intensity</a:t>
            </a:r>
          </a:p>
        </p:txBody>
      </p:sp>
    </p:spTree>
    <p:extLst>
      <p:ext uri="{BB962C8B-B14F-4D97-AF65-F5344CB8AC3E}">
        <p14:creationId xmlns:p14="http://schemas.microsoft.com/office/powerpoint/2010/main" val="1083490195"/>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Monochromaticity</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3074" name="Picture 2" descr="ESA - Solar spectrum">
            <a:extLst>
              <a:ext uri="{FF2B5EF4-FFF2-40B4-BE49-F238E27FC236}">
                <a16:creationId xmlns:a16="http://schemas.microsoft.com/office/drawing/2014/main" id="{E3705377-731C-E346-8E4F-6D16F40F4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30" y="1396313"/>
            <a:ext cx="3729237" cy="260075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iode pumped cw ruby laser">
            <a:extLst>
              <a:ext uri="{FF2B5EF4-FFF2-40B4-BE49-F238E27FC236}">
                <a16:creationId xmlns:a16="http://schemas.microsoft.com/office/drawing/2014/main" id="{6D8D3B0F-11D4-4D4F-867A-34B1B31678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9376" y="1501346"/>
            <a:ext cx="4623162" cy="21981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2C7D450-C2E3-F049-9554-5C48E617A367}"/>
              </a:ext>
            </a:extLst>
          </p:cNvPr>
          <p:cNvSpPr txBox="1"/>
          <p:nvPr/>
        </p:nvSpPr>
        <p:spPr>
          <a:xfrm>
            <a:off x="1550468" y="1051695"/>
            <a:ext cx="1576072" cy="369332"/>
          </a:xfrm>
          <a:prstGeom prst="rect">
            <a:avLst/>
          </a:prstGeom>
          <a:noFill/>
        </p:spPr>
        <p:txBody>
          <a:bodyPr wrap="none" rtlCol="0">
            <a:spAutoFit/>
          </a:bodyPr>
          <a:lstStyle/>
          <a:p>
            <a:r>
              <a:rPr lang="en-US" sz="1800" dirty="0"/>
              <a:t>Solar spectrum</a:t>
            </a:r>
          </a:p>
        </p:txBody>
      </p:sp>
      <p:sp>
        <p:nvSpPr>
          <p:cNvPr id="12" name="TextBox 11">
            <a:extLst>
              <a:ext uri="{FF2B5EF4-FFF2-40B4-BE49-F238E27FC236}">
                <a16:creationId xmlns:a16="http://schemas.microsoft.com/office/drawing/2014/main" id="{85A7F853-9467-1E4C-827E-5F0C0470D3FE}"/>
              </a:ext>
            </a:extLst>
          </p:cNvPr>
          <p:cNvSpPr txBox="1"/>
          <p:nvPr/>
        </p:nvSpPr>
        <p:spPr>
          <a:xfrm>
            <a:off x="5279705" y="1039338"/>
            <a:ext cx="2749471" cy="369332"/>
          </a:xfrm>
          <a:prstGeom prst="rect">
            <a:avLst/>
          </a:prstGeom>
          <a:noFill/>
        </p:spPr>
        <p:txBody>
          <a:bodyPr wrap="none" rtlCol="0">
            <a:spAutoFit/>
          </a:bodyPr>
          <a:lstStyle/>
          <a:p>
            <a:r>
              <a:rPr lang="en-US" sz="1800" dirty="0"/>
              <a:t>Emission line of Ruby laser</a:t>
            </a:r>
          </a:p>
        </p:txBody>
      </p:sp>
      <p:sp>
        <p:nvSpPr>
          <p:cNvPr id="3" name="TextBox 2">
            <a:extLst>
              <a:ext uri="{FF2B5EF4-FFF2-40B4-BE49-F238E27FC236}">
                <a16:creationId xmlns:a16="http://schemas.microsoft.com/office/drawing/2014/main" id="{37D7C744-385B-3444-BC94-05D765EAB7C8}"/>
              </a:ext>
            </a:extLst>
          </p:cNvPr>
          <p:cNvSpPr txBox="1"/>
          <p:nvPr/>
        </p:nvSpPr>
        <p:spPr>
          <a:xfrm>
            <a:off x="358730" y="4093615"/>
            <a:ext cx="4413477"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t>Laser emission is due to the transition between two discrete quantum states of well-defined energies, hence can have very narrow linewidth.</a:t>
            </a:r>
          </a:p>
          <a:p>
            <a:pPr marL="285750" indent="-285750">
              <a:buFont typeface="Arial" panose="020B0604020202020204" pitchFamily="34" charset="0"/>
              <a:buChar char="•"/>
            </a:pPr>
            <a:r>
              <a:rPr lang="en-US" sz="1600" dirty="0"/>
              <a:t>Today’s lasers can have linewidth &lt; 1 Hz (corresponding to ~10</a:t>
            </a:r>
            <a:r>
              <a:rPr lang="en-US" sz="1600" baseline="30000" dirty="0"/>
              <a:t>-21</a:t>
            </a:r>
            <a:r>
              <a:rPr lang="en-US" sz="1600" dirty="0"/>
              <a:t> nm for visible light).</a:t>
            </a:r>
          </a:p>
          <a:p>
            <a:pPr marL="285750" indent="-285750">
              <a:buFont typeface="Arial" panose="020B0604020202020204" pitchFamily="34" charset="0"/>
              <a:buChar char="•"/>
            </a:pPr>
            <a:r>
              <a:rPr lang="en-US" sz="1600" dirty="0"/>
              <a:t>Applications: atomic clock, spectroscopy, interferometer </a:t>
            </a:r>
            <a:r>
              <a:rPr lang="en-US" sz="1600" dirty="0" err="1"/>
              <a:t>etc</a:t>
            </a:r>
            <a:endParaRPr lang="en-US" sz="1600" dirty="0"/>
          </a:p>
        </p:txBody>
      </p:sp>
      <p:cxnSp>
        <p:nvCxnSpPr>
          <p:cNvPr id="7" name="Straight Arrow Connector 6">
            <a:extLst>
              <a:ext uri="{FF2B5EF4-FFF2-40B4-BE49-F238E27FC236}">
                <a16:creationId xmlns:a16="http://schemas.microsoft.com/office/drawing/2014/main" id="{34673255-4DA9-B941-90F0-10967826E558}"/>
              </a:ext>
            </a:extLst>
          </p:cNvPr>
          <p:cNvCxnSpPr/>
          <p:nvPr/>
        </p:nvCxnSpPr>
        <p:spPr bwMode="auto">
          <a:xfrm>
            <a:off x="996778" y="2718486"/>
            <a:ext cx="494271" cy="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8" name="TextBox 7">
            <a:extLst>
              <a:ext uri="{FF2B5EF4-FFF2-40B4-BE49-F238E27FC236}">
                <a16:creationId xmlns:a16="http://schemas.microsoft.com/office/drawing/2014/main" id="{614F1F50-AE2D-1344-9C1F-B8A035BBB150}"/>
              </a:ext>
            </a:extLst>
          </p:cNvPr>
          <p:cNvSpPr txBox="1"/>
          <p:nvPr/>
        </p:nvSpPr>
        <p:spPr>
          <a:xfrm>
            <a:off x="958374" y="2743200"/>
            <a:ext cx="641522" cy="246221"/>
          </a:xfrm>
          <a:prstGeom prst="rect">
            <a:avLst/>
          </a:prstGeom>
          <a:noFill/>
        </p:spPr>
        <p:txBody>
          <a:bodyPr wrap="none" rtlCol="0">
            <a:spAutoFit/>
          </a:bodyPr>
          <a:lstStyle/>
          <a:p>
            <a:r>
              <a:rPr lang="en-US" sz="1000" dirty="0"/>
              <a:t>~500 nm</a:t>
            </a:r>
          </a:p>
        </p:txBody>
      </p:sp>
      <p:sp>
        <p:nvSpPr>
          <p:cNvPr id="17" name="TextBox 16">
            <a:extLst>
              <a:ext uri="{FF2B5EF4-FFF2-40B4-BE49-F238E27FC236}">
                <a16:creationId xmlns:a16="http://schemas.microsoft.com/office/drawing/2014/main" id="{32D9FF40-CC04-7842-86FF-EBBD742286DD}"/>
              </a:ext>
            </a:extLst>
          </p:cNvPr>
          <p:cNvSpPr txBox="1"/>
          <p:nvPr/>
        </p:nvSpPr>
        <p:spPr>
          <a:xfrm>
            <a:off x="7546481" y="2755239"/>
            <a:ext cx="609462" cy="246221"/>
          </a:xfrm>
          <a:prstGeom prst="rect">
            <a:avLst/>
          </a:prstGeom>
          <a:noFill/>
        </p:spPr>
        <p:txBody>
          <a:bodyPr wrap="none" rtlCol="0">
            <a:spAutoFit/>
          </a:bodyPr>
          <a:lstStyle/>
          <a:p>
            <a:r>
              <a:rPr lang="en-US" sz="1000" dirty="0"/>
              <a:t>~0.5 nm</a:t>
            </a:r>
          </a:p>
        </p:txBody>
      </p:sp>
      <p:sp>
        <p:nvSpPr>
          <p:cNvPr id="13" name="Triangle 12">
            <a:extLst>
              <a:ext uri="{FF2B5EF4-FFF2-40B4-BE49-F238E27FC236}">
                <a16:creationId xmlns:a16="http://schemas.microsoft.com/office/drawing/2014/main" id="{5ECAC73E-5F44-A946-9D5E-31E7507DDC81}"/>
              </a:ext>
            </a:extLst>
          </p:cNvPr>
          <p:cNvSpPr/>
          <p:nvPr/>
        </p:nvSpPr>
        <p:spPr>
          <a:xfrm rot="5400000">
            <a:off x="8121138" y="2855353"/>
            <a:ext cx="57664" cy="71311"/>
          </a:xfrm>
          <a:prstGeom prst="triangle">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9" name="Triangle 18">
            <a:extLst>
              <a:ext uri="{FF2B5EF4-FFF2-40B4-BE49-F238E27FC236}">
                <a16:creationId xmlns:a16="http://schemas.microsoft.com/office/drawing/2014/main" id="{B940D6F6-414A-2547-8528-F969454F15AB}"/>
              </a:ext>
            </a:extLst>
          </p:cNvPr>
          <p:cNvSpPr/>
          <p:nvPr/>
        </p:nvSpPr>
        <p:spPr>
          <a:xfrm rot="16200000">
            <a:off x="8267291" y="2857419"/>
            <a:ext cx="57664" cy="71311"/>
          </a:xfrm>
          <a:prstGeom prst="triangle">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20" name="Picture 19">
            <a:extLst>
              <a:ext uri="{FF2B5EF4-FFF2-40B4-BE49-F238E27FC236}">
                <a16:creationId xmlns:a16="http://schemas.microsoft.com/office/drawing/2014/main" id="{0565092F-A082-C946-89F0-4A273112C7F2}"/>
              </a:ext>
            </a:extLst>
          </p:cNvPr>
          <p:cNvPicPr>
            <a:picLocks noChangeAspect="1"/>
          </p:cNvPicPr>
          <p:nvPr/>
        </p:nvPicPr>
        <p:blipFill>
          <a:blip r:embed="rId5"/>
          <a:stretch>
            <a:fillRect/>
          </a:stretch>
        </p:blipFill>
        <p:spPr>
          <a:xfrm>
            <a:off x="4964096" y="3849930"/>
            <a:ext cx="3714580" cy="2830869"/>
          </a:xfrm>
          <a:prstGeom prst="rect">
            <a:avLst/>
          </a:prstGeom>
        </p:spPr>
      </p:pic>
      <p:graphicFrame>
        <p:nvGraphicFramePr>
          <p:cNvPr id="14" name="Table 13">
            <a:extLst>
              <a:ext uri="{FF2B5EF4-FFF2-40B4-BE49-F238E27FC236}">
                <a16:creationId xmlns:a16="http://schemas.microsoft.com/office/drawing/2014/main" id="{2F0E3509-04BF-7F4A-9FB4-5EEEBF47CED0}"/>
              </a:ext>
            </a:extLst>
          </p:cNvPr>
          <p:cNvGraphicFramePr>
            <a:graphicFrameLocks noGrp="1"/>
          </p:cNvGraphicFramePr>
          <p:nvPr>
            <p:extLst>
              <p:ext uri="{D42A27DB-BD31-4B8C-83A1-F6EECF244321}">
                <p14:modId xmlns:p14="http://schemas.microsoft.com/office/powerpoint/2010/main" val="783963364"/>
              </p:ext>
            </p:extLst>
          </p:nvPr>
        </p:nvGraphicFramePr>
        <p:xfrm>
          <a:off x="3596492" y="3394960"/>
          <a:ext cx="3191674" cy="640080"/>
        </p:xfrm>
        <a:graphic>
          <a:graphicData uri="http://schemas.openxmlformats.org/drawingml/2006/table">
            <a:tbl>
              <a:tblPr/>
              <a:tblGrid>
                <a:gridCol w="1595837">
                  <a:extLst>
                    <a:ext uri="{9D8B030D-6E8A-4147-A177-3AD203B41FA5}">
                      <a16:colId xmlns:a16="http://schemas.microsoft.com/office/drawing/2014/main" val="577032979"/>
                    </a:ext>
                  </a:extLst>
                </a:gridCol>
                <a:gridCol w="1595837">
                  <a:extLst>
                    <a:ext uri="{9D8B030D-6E8A-4147-A177-3AD203B41FA5}">
                      <a16:colId xmlns:a16="http://schemas.microsoft.com/office/drawing/2014/main" val="54169131"/>
                    </a:ext>
                  </a:extLst>
                </a:gridCol>
              </a:tblGrid>
              <a:tr h="0">
                <a:tc>
                  <a:txBody>
                    <a:bodyPr/>
                    <a:lstStyle/>
                    <a:p>
                      <a:r>
                        <a:rPr lang="en-GB">
                          <a:effectLst/>
                        </a:rPr>
                        <a:t>Optical clock (</a:t>
                      </a:r>
                      <a:r>
                        <a:rPr lang="en-GB" u="none" strike="noStrike" baseline="30000">
                          <a:solidFill>
                            <a:srgbClr val="0B0080"/>
                          </a:solidFill>
                          <a:effectLst/>
                          <a:hlinkClick r:id="rId6" tooltip="Isotopes of strontium"/>
                        </a:rPr>
                        <a:t>87</a:t>
                      </a:r>
                      <a:r>
                        <a:rPr lang="en-GB" u="none" strike="noStrike">
                          <a:solidFill>
                            <a:srgbClr val="0B0080"/>
                          </a:solidFill>
                          <a:effectLst/>
                          <a:hlinkClick r:id="rId6" tooltip="Isotopes of strontium"/>
                        </a:rPr>
                        <a:t>Sr</a:t>
                      </a:r>
                      <a:r>
                        <a:rPr lang="en-GB">
                          <a:effectLst/>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GB" dirty="0">
                          <a:effectLst/>
                        </a:rPr>
                        <a:t>4.292280042298734×10</a:t>
                      </a:r>
                      <a:r>
                        <a:rPr lang="en-GB" baseline="30000" dirty="0">
                          <a:effectLst/>
                        </a:rPr>
                        <a:t>14</a:t>
                      </a:r>
                      <a:endParaRPr lang="en-GB"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10632656"/>
                  </a:ext>
                </a:extLst>
              </a:tr>
            </a:tbl>
          </a:graphicData>
        </a:graphic>
      </p:graphicFrame>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C47A6917-9892-1F41-98A2-9A0867D8F6D7}"/>
                  </a:ext>
                </a:extLst>
              </p:cNvPr>
              <p:cNvSpPr txBox="1"/>
              <p:nvPr/>
            </p:nvSpPr>
            <p:spPr>
              <a:xfrm>
                <a:off x="234683" y="5980157"/>
                <a:ext cx="4927824" cy="338554"/>
              </a:xfrm>
              <a:prstGeom prst="rect">
                <a:avLst/>
              </a:prstGeom>
              <a:noFill/>
            </p:spPr>
            <p:txBody>
              <a:bodyPr wrap="none" rtlCol="0">
                <a:spAutoFit/>
              </a:bodyPr>
              <a:lstStyle/>
              <a:p>
                <a:r>
                  <a:rPr lang="en-US" sz="1600" dirty="0"/>
                  <a:t>Optical clock (</a:t>
                </a:r>
                <a:r>
                  <a:rPr lang="en-US" sz="1600" baseline="30000" dirty="0"/>
                  <a:t>87</a:t>
                </a:r>
                <a:r>
                  <a:rPr lang="en-US" sz="1600" dirty="0"/>
                  <a:t>Sr), </a:t>
                </a:r>
                <a14:m>
                  <m:oMath xmlns:m="http://schemas.openxmlformats.org/officeDocument/2006/math">
                    <m:r>
                      <a:rPr lang="en-US" sz="1600" i="1" smtClean="0">
                        <a:latin typeface="Cambria Math" panose="02040503050406030204" pitchFamily="18" charset="0"/>
                        <a:ea typeface="Cambria Math" panose="02040503050406030204" pitchFamily="18" charset="0"/>
                      </a:rPr>
                      <m:t>𝜐</m:t>
                    </m:r>
                    <m:r>
                      <a:rPr lang="en-GB" sz="1600" b="0" i="1" smtClean="0">
                        <a:latin typeface="Cambria Math" panose="02040503050406030204" pitchFamily="18" charset="0"/>
                        <a:ea typeface="Cambria Math" panose="02040503050406030204" pitchFamily="18" charset="0"/>
                      </a:rPr>
                      <m:t>=4.292280042298734×</m:t>
                    </m:r>
                    <m:sSup>
                      <m:sSupPr>
                        <m:ctrlPr>
                          <a:rPr lang="en-GB" sz="1600" b="0" i="1" smtClean="0">
                            <a:latin typeface="Cambria Math" panose="02040503050406030204" pitchFamily="18" charset="0"/>
                            <a:ea typeface="Cambria Math" panose="02040503050406030204" pitchFamily="18" charset="0"/>
                          </a:rPr>
                        </m:ctrlPr>
                      </m:sSupPr>
                      <m:e>
                        <m:r>
                          <a:rPr lang="en-GB" sz="1600" b="0" i="1" smtClean="0">
                            <a:latin typeface="Cambria Math" panose="02040503050406030204" pitchFamily="18" charset="0"/>
                            <a:ea typeface="Cambria Math" panose="02040503050406030204" pitchFamily="18" charset="0"/>
                          </a:rPr>
                          <m:t>10</m:t>
                        </m:r>
                      </m:e>
                      <m:sup>
                        <m:r>
                          <a:rPr lang="en-GB" sz="1600" b="0" i="1" smtClean="0">
                            <a:latin typeface="Cambria Math" panose="02040503050406030204" pitchFamily="18" charset="0"/>
                            <a:ea typeface="Cambria Math" panose="02040503050406030204" pitchFamily="18" charset="0"/>
                          </a:rPr>
                          <m:t>14</m:t>
                        </m:r>
                      </m:sup>
                    </m:sSup>
                  </m:oMath>
                </a14:m>
                <a:r>
                  <a:rPr lang="en-US" sz="1600" dirty="0"/>
                  <a:t>Hz</a:t>
                </a:r>
              </a:p>
            </p:txBody>
          </p:sp>
        </mc:Choice>
        <mc:Fallback>
          <p:sp>
            <p:nvSpPr>
              <p:cNvPr id="18" name="TextBox 17">
                <a:extLst>
                  <a:ext uri="{FF2B5EF4-FFF2-40B4-BE49-F238E27FC236}">
                    <a16:creationId xmlns:a16="http://schemas.microsoft.com/office/drawing/2014/main" id="{C47A6917-9892-1F41-98A2-9A0867D8F6D7}"/>
                  </a:ext>
                </a:extLst>
              </p:cNvPr>
              <p:cNvSpPr txBox="1">
                <a:spLocks noRot="1" noChangeAspect="1" noMove="1" noResize="1" noEditPoints="1" noAdjustHandles="1" noChangeArrowheads="1" noChangeShapeType="1" noTextEdit="1"/>
              </p:cNvSpPr>
              <p:nvPr/>
            </p:nvSpPr>
            <p:spPr>
              <a:xfrm>
                <a:off x="234683" y="5980157"/>
                <a:ext cx="4927824" cy="338554"/>
              </a:xfrm>
              <a:prstGeom prst="rect">
                <a:avLst/>
              </a:prstGeom>
              <a:blipFill>
                <a:blip r:embed="rId7"/>
                <a:stretch>
                  <a:fillRect l="-771" t="-3571" b="-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CCF185DC-6E0F-F046-8642-A57084111785}"/>
                  </a:ext>
                </a:extLst>
              </p:cNvPr>
              <p:cNvSpPr txBox="1"/>
              <p:nvPr/>
            </p:nvSpPr>
            <p:spPr>
              <a:xfrm>
                <a:off x="1211178" y="6345718"/>
                <a:ext cx="2235868" cy="338554"/>
              </a:xfrm>
              <a:prstGeom prst="rect">
                <a:avLst/>
              </a:prstGeom>
              <a:noFill/>
            </p:spPr>
            <p:txBody>
              <a:bodyPr wrap="none" rtlCol="0">
                <a:spAutoFit/>
              </a:bodyPr>
              <a:lstStyle/>
              <a:p>
                <a:r>
                  <a:rPr lang="en-US" sz="1600" dirty="0"/>
                  <a:t>Accuracy~</a:t>
                </a:r>
                <a14:m>
                  <m:oMath xmlns:m="http://schemas.openxmlformats.org/officeDocument/2006/math">
                    <m:r>
                      <a:rPr lang="en-GB" sz="1600" b="0" i="1" smtClean="0">
                        <a:latin typeface="Cambria Math" panose="02040503050406030204" pitchFamily="18" charset="0"/>
                      </a:rPr>
                      <m:t>1</m:t>
                    </m:r>
                  </m:oMath>
                </a14:m>
                <a:r>
                  <a:rPr lang="en-US" sz="1600" dirty="0"/>
                  <a:t> part in </a:t>
                </a:r>
                <a14:m>
                  <m:oMath xmlns:m="http://schemas.openxmlformats.org/officeDocument/2006/math">
                    <m:sSup>
                      <m:sSupPr>
                        <m:ctrlPr>
                          <a:rPr lang="en-US" sz="1600" i="1" smtClean="0">
                            <a:latin typeface="Cambria Math" panose="02040503050406030204" pitchFamily="18" charset="0"/>
                          </a:rPr>
                        </m:ctrlPr>
                      </m:sSupPr>
                      <m:e>
                        <m:r>
                          <a:rPr lang="en-GB" sz="1600" b="0" i="1" smtClean="0">
                            <a:latin typeface="Cambria Math" panose="02040503050406030204" pitchFamily="18" charset="0"/>
                          </a:rPr>
                          <m:t>10</m:t>
                        </m:r>
                      </m:e>
                      <m:sup>
                        <m:r>
                          <a:rPr lang="en-GB" sz="1600" b="0" i="1" smtClean="0">
                            <a:latin typeface="Cambria Math" panose="02040503050406030204" pitchFamily="18" charset="0"/>
                          </a:rPr>
                          <m:t>16</m:t>
                        </m:r>
                      </m:sup>
                    </m:sSup>
                  </m:oMath>
                </a14:m>
                <a:endParaRPr lang="en-US" sz="1600" dirty="0"/>
              </a:p>
            </p:txBody>
          </p:sp>
        </mc:Choice>
        <mc:Fallback>
          <p:sp>
            <p:nvSpPr>
              <p:cNvPr id="21" name="TextBox 20">
                <a:extLst>
                  <a:ext uri="{FF2B5EF4-FFF2-40B4-BE49-F238E27FC236}">
                    <a16:creationId xmlns:a16="http://schemas.microsoft.com/office/drawing/2014/main" id="{CCF185DC-6E0F-F046-8642-A57084111785}"/>
                  </a:ext>
                </a:extLst>
              </p:cNvPr>
              <p:cNvSpPr txBox="1">
                <a:spLocks noRot="1" noChangeAspect="1" noMove="1" noResize="1" noEditPoints="1" noAdjustHandles="1" noChangeArrowheads="1" noChangeShapeType="1" noTextEdit="1"/>
              </p:cNvSpPr>
              <p:nvPr/>
            </p:nvSpPr>
            <p:spPr>
              <a:xfrm>
                <a:off x="1211178" y="6345718"/>
                <a:ext cx="2235868" cy="338554"/>
              </a:xfrm>
              <a:prstGeom prst="rect">
                <a:avLst/>
              </a:prstGeom>
              <a:blipFill>
                <a:blip r:embed="rId8"/>
                <a:stretch>
                  <a:fillRect l="-1695" t="-3571" b="-17857"/>
                </a:stretch>
              </a:blipFill>
            </p:spPr>
            <p:txBody>
              <a:bodyPr/>
              <a:lstStyle/>
              <a:p>
                <a:r>
                  <a:rPr lang="en-US">
                    <a:noFill/>
                  </a:rPr>
                  <a:t> </a:t>
                </a:r>
              </a:p>
            </p:txBody>
          </p:sp>
        </mc:Fallback>
      </mc:AlternateContent>
    </p:spTree>
    <p:extLst>
      <p:ext uri="{BB962C8B-B14F-4D97-AF65-F5344CB8AC3E}">
        <p14:creationId xmlns:p14="http://schemas.microsoft.com/office/powerpoint/2010/main" val="1762429974"/>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Directionality</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7D7C744-385B-3444-BC94-05D765EAB7C8}"/>
                  </a:ext>
                </a:extLst>
              </p:cNvPr>
              <p:cNvSpPr txBox="1"/>
              <p:nvPr/>
            </p:nvSpPr>
            <p:spPr>
              <a:xfrm>
                <a:off x="1023948" y="3343741"/>
                <a:ext cx="7238344" cy="1938416"/>
              </a:xfrm>
              <a:prstGeom prst="rect">
                <a:avLst/>
              </a:prstGeom>
              <a:noFill/>
            </p:spPr>
            <p:txBody>
              <a:bodyPr wrap="square" rtlCol="0">
                <a:spAutoFit/>
              </a:bodyPr>
              <a:lstStyle/>
              <a:p>
                <a:pPr marL="285750" indent="-285750">
                  <a:buFont typeface="Arial" panose="020B0604020202020204" pitchFamily="34" charset="0"/>
                  <a:buChar char="•"/>
                </a:pPr>
                <a:r>
                  <a:rPr lang="en-US" sz="1600" dirty="0"/>
                  <a:t>Laser beams are highly directional with very small divergence.</a:t>
                </a:r>
              </a:p>
              <a:p>
                <a:pPr marL="285750" indent="-285750">
                  <a:buFont typeface="Arial" panose="020B0604020202020204" pitchFamily="34" charset="0"/>
                  <a:buChar char="•"/>
                </a:pPr>
                <a:r>
                  <a:rPr lang="en-US" sz="1600" dirty="0"/>
                  <a:t>Laser beam can travel a distance near the laser source almost without any divergence. This distance is given by </a:t>
                </a:r>
                <a14:m>
                  <m:oMath xmlns:m="http://schemas.openxmlformats.org/officeDocument/2006/math">
                    <m:f>
                      <m:fPr>
                        <m:ctrlPr>
                          <a:rPr lang="en-US" sz="1600" i="1" smtClean="0">
                            <a:latin typeface="Cambria Math" panose="02040503050406030204" pitchFamily="18" charset="0"/>
                          </a:rPr>
                        </m:ctrlPr>
                      </m:fPr>
                      <m:num>
                        <m:sSup>
                          <m:sSupPr>
                            <m:ctrlPr>
                              <a:rPr lang="en-US" sz="1600" i="1" smtClean="0">
                                <a:latin typeface="Cambria Math" panose="02040503050406030204" pitchFamily="18" charset="0"/>
                              </a:rPr>
                            </m:ctrlPr>
                          </m:sSupPr>
                          <m:e>
                            <m:r>
                              <a:rPr lang="en-GB" sz="1600" b="0" i="1" smtClean="0">
                                <a:latin typeface="Cambria Math" panose="02040503050406030204" pitchFamily="18" charset="0"/>
                              </a:rPr>
                              <m:t>𝑑</m:t>
                            </m:r>
                          </m:e>
                          <m:sup>
                            <m:r>
                              <a:rPr lang="en-GB" sz="1600" b="0" i="1" smtClean="0">
                                <a:latin typeface="Cambria Math" panose="02040503050406030204" pitchFamily="18" charset="0"/>
                              </a:rPr>
                              <m:t>2</m:t>
                            </m:r>
                          </m:sup>
                        </m:sSup>
                      </m:num>
                      <m:den>
                        <m:r>
                          <a:rPr lang="en-US" sz="1600" i="1" smtClean="0">
                            <a:latin typeface="Cambria Math" panose="02040503050406030204" pitchFamily="18" charset="0"/>
                            <a:ea typeface="Cambria Math" panose="02040503050406030204" pitchFamily="18" charset="0"/>
                          </a:rPr>
                          <m:t>𝜆</m:t>
                        </m:r>
                      </m:den>
                    </m:f>
                  </m:oMath>
                </a14:m>
                <a:r>
                  <a:rPr lang="en-US" sz="1600" dirty="0"/>
                  <a:t>, called Rayleigh range.</a:t>
                </a:r>
              </a:p>
              <a:p>
                <a:pPr marL="285750" indent="-285750">
                  <a:buFont typeface="Arial" panose="020B0604020202020204" pitchFamily="34" charset="0"/>
                  <a:buChar char="•"/>
                </a:pPr>
                <a:r>
                  <a:rPr lang="en-US" sz="1600" dirty="0"/>
                  <a:t>After the Rayleigh range, laser beam has a divergent angle </a:t>
                </a:r>
                <a14:m>
                  <m:oMath xmlns:m="http://schemas.openxmlformats.org/officeDocument/2006/math">
                    <m:r>
                      <a:rPr lang="en-US" sz="1600" i="1" smtClean="0">
                        <a:latin typeface="Cambria Math" panose="02040503050406030204" pitchFamily="18" charset="0"/>
                        <a:ea typeface="Cambria Math" panose="02040503050406030204" pitchFamily="18" charset="0"/>
                      </a:rPr>
                      <m:t>𝜃</m:t>
                    </m:r>
                    <m:r>
                      <a:rPr lang="en-GB" sz="1600" i="1">
                        <a:latin typeface="Cambria Math" panose="02040503050406030204" pitchFamily="18" charset="0"/>
                        <a:ea typeface="Cambria Math" panose="02040503050406030204" pitchFamily="18" charset="0"/>
                      </a:rPr>
                      <m:t>≈</m:t>
                    </m:r>
                    <m:f>
                      <m:fPr>
                        <m:ctrlPr>
                          <a:rPr lang="en-GB" sz="1600" b="0" i="1" smtClean="0">
                            <a:latin typeface="Cambria Math" panose="02040503050406030204" pitchFamily="18" charset="0"/>
                            <a:ea typeface="Cambria Math" panose="02040503050406030204" pitchFamily="18" charset="0"/>
                          </a:rPr>
                        </m:ctrlPr>
                      </m:fPr>
                      <m:num>
                        <m:r>
                          <a:rPr lang="en-GB" sz="1600" b="0" i="1" smtClean="0">
                            <a:latin typeface="Cambria Math" panose="02040503050406030204" pitchFamily="18" charset="0"/>
                            <a:ea typeface="Cambria Math" panose="02040503050406030204" pitchFamily="18" charset="0"/>
                          </a:rPr>
                          <m:t>𝜆</m:t>
                        </m:r>
                      </m:num>
                      <m:den>
                        <m:r>
                          <a:rPr lang="en-GB" sz="1600" b="0" i="1" smtClean="0">
                            <a:latin typeface="Cambria Math" panose="02040503050406030204" pitchFamily="18" charset="0"/>
                            <a:ea typeface="Cambria Math" panose="02040503050406030204" pitchFamily="18" charset="0"/>
                          </a:rPr>
                          <m:t>𝑑</m:t>
                        </m:r>
                      </m:den>
                    </m:f>
                  </m:oMath>
                </a14:m>
                <a:r>
                  <a:rPr lang="en-US" sz="1600" dirty="0"/>
                  <a:t>, </a:t>
                </a:r>
                <a14:m>
                  <m:oMath xmlns:m="http://schemas.openxmlformats.org/officeDocument/2006/math">
                    <m:r>
                      <a:rPr lang="en-GB" sz="1600" b="0" i="1" smtClean="0">
                        <a:latin typeface="Cambria Math" panose="02040503050406030204" pitchFamily="18" charset="0"/>
                      </a:rPr>
                      <m:t>𝑑</m:t>
                    </m:r>
                    <m:r>
                      <a:rPr lang="en-GB" sz="1600" b="0" i="1" smtClean="0">
                        <a:latin typeface="Cambria Math" panose="02040503050406030204" pitchFamily="18" charset="0"/>
                      </a:rPr>
                      <m:t> </m:t>
                    </m:r>
                  </m:oMath>
                </a14:m>
                <a:r>
                  <a:rPr lang="en-US" sz="1600" dirty="0"/>
                  <a:t>is aperture or diameter of laser beam.</a:t>
                </a:r>
              </a:p>
              <a:p>
                <a:pPr marL="285750" indent="-285750">
                  <a:buFont typeface="Arial" panose="020B0604020202020204" pitchFamily="34" charset="0"/>
                  <a:buChar char="•"/>
                </a:pPr>
                <a:r>
                  <a:rPr lang="en-US" sz="1600" dirty="0"/>
                  <a:t>After traveling distance L, the beam diameter is </a:t>
                </a:r>
                <a14:m>
                  <m:oMath xmlns:m="http://schemas.openxmlformats.org/officeDocument/2006/math">
                    <m:r>
                      <a:rPr lang="en-GB" sz="1600" b="0" i="1" smtClean="0">
                        <a:latin typeface="Cambria Math" panose="02040503050406030204" pitchFamily="18" charset="0"/>
                      </a:rPr>
                      <m:t>𝐷</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rPr>
                      <m:t>2</m:t>
                    </m:r>
                    <m:r>
                      <a:rPr lang="en-GB" sz="1600" b="0" i="1" smtClean="0">
                        <a:latin typeface="Cambria Math" panose="02040503050406030204" pitchFamily="18" charset="0"/>
                      </a:rPr>
                      <m:t>𝐿</m:t>
                    </m:r>
                    <m:r>
                      <a:rPr lang="en-GB" sz="1600" b="0" i="1" smtClean="0">
                        <a:latin typeface="Cambria Math" panose="02040503050406030204" pitchFamily="18" charset="0"/>
                        <a:ea typeface="Cambria Math" panose="02040503050406030204" pitchFamily="18" charset="0"/>
                      </a:rPr>
                      <m:t>𝜃</m:t>
                    </m:r>
                    <m:r>
                      <a:rPr lang="en-GB" sz="1600" b="0" i="1" smtClean="0">
                        <a:latin typeface="Cambria Math" panose="02040503050406030204" pitchFamily="18" charset="0"/>
                        <a:ea typeface="Cambria Math" panose="02040503050406030204" pitchFamily="18" charset="0"/>
                      </a:rPr>
                      <m:t>=</m:t>
                    </m:r>
                    <m:f>
                      <m:fPr>
                        <m:ctrlPr>
                          <a:rPr lang="en-GB" sz="1600" b="0" i="1" smtClean="0">
                            <a:latin typeface="Cambria Math" panose="02040503050406030204" pitchFamily="18" charset="0"/>
                            <a:ea typeface="Cambria Math" panose="02040503050406030204" pitchFamily="18" charset="0"/>
                          </a:rPr>
                        </m:ctrlPr>
                      </m:fPr>
                      <m:num>
                        <m:r>
                          <a:rPr lang="en-GB" sz="1600" b="0" i="1" smtClean="0">
                            <a:latin typeface="Cambria Math" panose="02040503050406030204" pitchFamily="18" charset="0"/>
                            <a:ea typeface="Cambria Math" panose="02040503050406030204" pitchFamily="18" charset="0"/>
                          </a:rPr>
                          <m:t>2</m:t>
                        </m:r>
                        <m:r>
                          <a:rPr lang="en-GB" sz="1600" b="0" i="1" smtClean="0">
                            <a:latin typeface="Cambria Math" panose="02040503050406030204" pitchFamily="18" charset="0"/>
                            <a:ea typeface="Cambria Math" panose="02040503050406030204" pitchFamily="18" charset="0"/>
                          </a:rPr>
                          <m:t>𝐿</m:t>
                        </m:r>
                        <m:r>
                          <a:rPr lang="en-GB" sz="1600" b="0" i="1" smtClean="0">
                            <a:latin typeface="Cambria Math" panose="02040503050406030204" pitchFamily="18" charset="0"/>
                            <a:ea typeface="Cambria Math" panose="02040503050406030204" pitchFamily="18" charset="0"/>
                          </a:rPr>
                          <m:t>𝜆</m:t>
                        </m:r>
                      </m:num>
                      <m:den>
                        <m:r>
                          <a:rPr lang="en-GB" sz="1600" b="0" i="1" smtClean="0">
                            <a:latin typeface="Cambria Math" panose="02040503050406030204" pitchFamily="18" charset="0"/>
                            <a:ea typeface="Cambria Math" panose="02040503050406030204" pitchFamily="18" charset="0"/>
                          </a:rPr>
                          <m:t>𝑑</m:t>
                        </m:r>
                      </m:den>
                    </m:f>
                  </m:oMath>
                </a14:m>
                <a:endParaRPr lang="en-US" sz="1600" dirty="0"/>
              </a:p>
            </p:txBody>
          </p:sp>
        </mc:Choice>
        <mc:Fallback>
          <p:sp>
            <p:nvSpPr>
              <p:cNvPr id="3" name="TextBox 2">
                <a:extLst>
                  <a:ext uri="{FF2B5EF4-FFF2-40B4-BE49-F238E27FC236}">
                    <a16:creationId xmlns:a16="http://schemas.microsoft.com/office/drawing/2014/main" id="{37D7C744-385B-3444-BC94-05D765EAB7C8}"/>
                  </a:ext>
                </a:extLst>
              </p:cNvPr>
              <p:cNvSpPr txBox="1">
                <a:spLocks noRot="1" noChangeAspect="1" noMove="1" noResize="1" noEditPoints="1" noAdjustHandles="1" noChangeArrowheads="1" noChangeShapeType="1" noTextEdit="1"/>
              </p:cNvSpPr>
              <p:nvPr/>
            </p:nvSpPr>
            <p:spPr>
              <a:xfrm>
                <a:off x="1023948" y="3343741"/>
                <a:ext cx="7238344" cy="1938416"/>
              </a:xfrm>
              <a:prstGeom prst="rect">
                <a:avLst/>
              </a:prstGeom>
              <a:blipFill>
                <a:blip r:embed="rId3"/>
                <a:stretch>
                  <a:fillRect l="-350" t="-654" b="-654"/>
                </a:stretch>
              </a:blipFill>
            </p:spPr>
            <p:txBody>
              <a:bodyPr/>
              <a:lstStyle/>
              <a:p>
                <a:r>
                  <a:rPr lang="en-US">
                    <a:noFill/>
                  </a:rPr>
                  <a:t> </a:t>
                </a:r>
              </a:p>
            </p:txBody>
          </p:sp>
        </mc:Fallback>
      </mc:AlternateContent>
      <p:sp>
        <p:nvSpPr>
          <p:cNvPr id="5" name="AutoShape 2" descr="Light Bulb With Rays Lighting Electric Lamp Creative Idea Solution Thinking  Concept Stock Illustration - Download Image Now - iStock">
            <a:extLst>
              <a:ext uri="{FF2B5EF4-FFF2-40B4-BE49-F238E27FC236}">
                <a16:creationId xmlns:a16="http://schemas.microsoft.com/office/drawing/2014/main" id="{069DECB8-AEC0-7547-916B-F4719563A7E2}"/>
              </a:ext>
            </a:extLst>
          </p:cNvPr>
          <p:cNvSpPr>
            <a:spLocks noChangeAspect="1" noChangeArrowheads="1"/>
          </p:cNvSpPr>
          <p:nvPr/>
        </p:nvSpPr>
        <p:spPr bwMode="auto">
          <a:xfrm>
            <a:off x="2965450" y="2286000"/>
            <a:ext cx="3213100" cy="2286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C274E809-4BB2-8A46-8052-58DD464D4239}"/>
              </a:ext>
            </a:extLst>
          </p:cNvPr>
          <p:cNvPicPr>
            <a:picLocks noChangeAspect="1"/>
          </p:cNvPicPr>
          <p:nvPr/>
        </p:nvPicPr>
        <p:blipFill>
          <a:blip r:embed="rId4"/>
          <a:stretch>
            <a:fillRect/>
          </a:stretch>
        </p:blipFill>
        <p:spPr>
          <a:xfrm>
            <a:off x="716280" y="1413759"/>
            <a:ext cx="1721115" cy="1513394"/>
          </a:xfrm>
          <a:prstGeom prst="rect">
            <a:avLst/>
          </a:prstGeom>
        </p:spPr>
      </p:pic>
      <p:pic>
        <p:nvPicPr>
          <p:cNvPr id="16" name="Picture 15">
            <a:extLst>
              <a:ext uri="{FF2B5EF4-FFF2-40B4-BE49-F238E27FC236}">
                <a16:creationId xmlns:a16="http://schemas.microsoft.com/office/drawing/2014/main" id="{0922F7E7-5DDF-3F45-808C-77848CB8B5DD}"/>
              </a:ext>
            </a:extLst>
          </p:cNvPr>
          <p:cNvPicPr>
            <a:picLocks noChangeAspect="1"/>
          </p:cNvPicPr>
          <p:nvPr/>
        </p:nvPicPr>
        <p:blipFill>
          <a:blip r:embed="rId5"/>
          <a:stretch>
            <a:fillRect/>
          </a:stretch>
        </p:blipFill>
        <p:spPr>
          <a:xfrm>
            <a:off x="2965450" y="1203173"/>
            <a:ext cx="5563870" cy="1927712"/>
          </a:xfrm>
          <a:prstGeom prst="rect">
            <a:avLst/>
          </a:prstGeom>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2A5A89E1-28C3-DB4C-9E30-E6E4DAE7B124}"/>
                  </a:ext>
                </a:extLst>
              </p:cNvPr>
              <p:cNvSpPr txBox="1"/>
              <p:nvPr/>
            </p:nvSpPr>
            <p:spPr>
              <a:xfrm>
                <a:off x="1338580" y="5402907"/>
                <a:ext cx="5346700" cy="338554"/>
              </a:xfrm>
              <a:prstGeom prst="rect">
                <a:avLst/>
              </a:prstGeom>
              <a:noFill/>
            </p:spPr>
            <p:txBody>
              <a:bodyPr wrap="square">
                <a:spAutoFit/>
              </a:bodyPr>
              <a:lstStyle/>
              <a:p>
                <a:pPr/>
                <a:r>
                  <a:rPr lang="en-GB" sz="1600" b="0" dirty="0">
                    <a:ea typeface="Cambria Math" panose="02040503050406030204" pitchFamily="18" charset="0"/>
                  </a:rPr>
                  <a:t>Example: </a:t>
                </a:r>
                <a14:m>
                  <m:oMath xmlns:m="http://schemas.openxmlformats.org/officeDocument/2006/math">
                    <m:r>
                      <a:rPr lang="en-GB" sz="1600" b="0" i="1" smtClean="0">
                        <a:latin typeface="Cambria Math" panose="02040503050406030204" pitchFamily="18" charset="0"/>
                        <a:ea typeface="Cambria Math" panose="02040503050406030204" pitchFamily="18" charset="0"/>
                      </a:rPr>
                      <m:t>𝜆</m:t>
                    </m:r>
                    <m:r>
                      <a:rPr lang="en-GB" sz="1600" b="0" i="1" smtClean="0">
                        <a:latin typeface="Cambria Math" panose="02040503050406030204" pitchFamily="18" charset="0"/>
                        <a:ea typeface="Cambria Math" panose="02040503050406030204" pitchFamily="18" charset="0"/>
                      </a:rPr>
                      <m:t>=632</m:t>
                    </m:r>
                  </m:oMath>
                </a14:m>
                <a:r>
                  <a:rPr lang="en-US" sz="1600" dirty="0"/>
                  <a:t> nm, </a:t>
                </a:r>
                <a14:m>
                  <m:oMath xmlns:m="http://schemas.openxmlformats.org/officeDocument/2006/math">
                    <m:r>
                      <a:rPr lang="en-GB" sz="1600" b="0" i="1" smtClean="0">
                        <a:latin typeface="Cambria Math" panose="02040503050406030204" pitchFamily="18" charset="0"/>
                      </a:rPr>
                      <m:t>𝑑</m:t>
                    </m:r>
                    <m:r>
                      <a:rPr lang="en-GB" sz="1600" b="0" i="1" smtClean="0">
                        <a:latin typeface="Cambria Math" panose="02040503050406030204" pitchFamily="18" charset="0"/>
                      </a:rPr>
                      <m:t>=1</m:t>
                    </m:r>
                  </m:oMath>
                </a14:m>
                <a:r>
                  <a:rPr lang="en-US" sz="1600" dirty="0"/>
                  <a:t> mm, </a:t>
                </a:r>
                <a14:m>
                  <m:oMath xmlns:m="http://schemas.openxmlformats.org/officeDocument/2006/math">
                    <m:r>
                      <a:rPr lang="en-GB" sz="1600" b="0" i="1" smtClean="0">
                        <a:latin typeface="Cambria Math" panose="02040503050406030204" pitchFamily="18" charset="0"/>
                      </a:rPr>
                      <m:t>𝐿</m:t>
                    </m:r>
                    <m:r>
                      <a:rPr lang="en-GB" sz="1600" b="0" i="1" smtClean="0">
                        <a:latin typeface="Cambria Math" panose="02040503050406030204" pitchFamily="18" charset="0"/>
                      </a:rPr>
                      <m:t>=1 </m:t>
                    </m:r>
                  </m:oMath>
                </a14:m>
                <a:r>
                  <a:rPr lang="en-US" sz="1600" dirty="0"/>
                  <a:t>km</a:t>
                </a:r>
              </a:p>
            </p:txBody>
          </p:sp>
        </mc:Choice>
        <mc:Fallback>
          <p:sp>
            <p:nvSpPr>
              <p:cNvPr id="22" name="TextBox 21">
                <a:extLst>
                  <a:ext uri="{FF2B5EF4-FFF2-40B4-BE49-F238E27FC236}">
                    <a16:creationId xmlns:a16="http://schemas.microsoft.com/office/drawing/2014/main" id="{2A5A89E1-28C3-DB4C-9E30-E6E4DAE7B124}"/>
                  </a:ext>
                </a:extLst>
              </p:cNvPr>
              <p:cNvSpPr txBox="1">
                <a:spLocks noRot="1" noChangeAspect="1" noMove="1" noResize="1" noEditPoints="1" noAdjustHandles="1" noChangeArrowheads="1" noChangeShapeType="1" noTextEdit="1"/>
              </p:cNvSpPr>
              <p:nvPr/>
            </p:nvSpPr>
            <p:spPr>
              <a:xfrm>
                <a:off x="1338580" y="5402907"/>
                <a:ext cx="5346700" cy="338554"/>
              </a:xfrm>
              <a:prstGeom prst="rect">
                <a:avLst/>
              </a:prstGeom>
              <a:blipFill>
                <a:blip r:embed="rId6"/>
                <a:stretch>
                  <a:fillRect l="-711" t="-7143" b="-17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A6A0756D-8E4F-FA4B-B50A-FCAC769D86F4}"/>
                  </a:ext>
                </a:extLst>
              </p:cNvPr>
              <p:cNvSpPr txBox="1"/>
              <p:nvPr/>
            </p:nvSpPr>
            <p:spPr>
              <a:xfrm>
                <a:off x="1296668" y="5863677"/>
                <a:ext cx="6550660" cy="476221"/>
              </a:xfrm>
              <a:prstGeom prst="rect">
                <a:avLst/>
              </a:prstGeom>
              <a:noFill/>
            </p:spPr>
            <p:txBody>
              <a:bodyPr wrap="square">
                <a:spAutoFit/>
              </a:bodyPr>
              <a:lstStyle/>
              <a:p>
                <a:r>
                  <a:rPr lang="en-US" sz="1600" dirty="0"/>
                  <a:t>Rayleigh range </a:t>
                </a:r>
                <a14:m>
                  <m:oMath xmlns:m="http://schemas.openxmlformats.org/officeDocument/2006/math">
                    <m:r>
                      <a:rPr lang="en-GB" sz="1600" b="0" i="0" smtClean="0">
                        <a:latin typeface="Cambria Math" panose="02040503050406030204" pitchFamily="18" charset="0"/>
                      </a:rPr>
                      <m:t>=</m:t>
                    </m:r>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GB" sz="1600" i="1">
                                <a:latin typeface="Cambria Math" panose="02040503050406030204" pitchFamily="18" charset="0"/>
                              </a:rPr>
                              <m:t>𝑑</m:t>
                            </m:r>
                          </m:e>
                          <m:sup>
                            <m:r>
                              <a:rPr lang="en-GB" sz="1600" i="1">
                                <a:latin typeface="Cambria Math" panose="02040503050406030204" pitchFamily="18" charset="0"/>
                              </a:rPr>
                              <m:t>2</m:t>
                            </m:r>
                          </m:sup>
                        </m:sSup>
                      </m:num>
                      <m:den>
                        <m:r>
                          <a:rPr lang="en-US" sz="1600" i="1">
                            <a:latin typeface="Cambria Math" panose="02040503050406030204" pitchFamily="18" charset="0"/>
                            <a:ea typeface="Cambria Math" panose="02040503050406030204" pitchFamily="18" charset="0"/>
                          </a:rPr>
                          <m:t>𝜆</m:t>
                        </m:r>
                      </m:den>
                    </m:f>
                    <m:r>
                      <a:rPr lang="en-GB" sz="1600" b="0" i="1" smtClean="0">
                        <a:latin typeface="Cambria Math" panose="02040503050406030204" pitchFamily="18" charset="0"/>
                        <a:ea typeface="Cambria Math" panose="02040503050406030204" pitchFamily="18" charset="0"/>
                      </a:rPr>
                      <m:t>=1.58</m:t>
                    </m:r>
                  </m:oMath>
                </a14:m>
                <a:r>
                  <a:rPr lang="en-US" sz="1600" dirty="0"/>
                  <a:t> m, </a:t>
                </a:r>
                <a14:m>
                  <m:oMath xmlns:m="http://schemas.openxmlformats.org/officeDocument/2006/math">
                    <m:r>
                      <a:rPr lang="en-US" sz="1600" i="1">
                        <a:latin typeface="Cambria Math" panose="02040503050406030204" pitchFamily="18" charset="0"/>
                        <a:ea typeface="Cambria Math" panose="02040503050406030204" pitchFamily="18" charset="0"/>
                      </a:rPr>
                      <m:t>𝜃</m:t>
                    </m:r>
                    <m:r>
                      <a:rPr lang="en-GB" sz="1600" i="1">
                        <a:latin typeface="Cambria Math" panose="02040503050406030204" pitchFamily="18" charset="0"/>
                        <a:ea typeface="Cambria Math" panose="02040503050406030204" pitchFamily="18" charset="0"/>
                      </a:rPr>
                      <m:t>≈</m:t>
                    </m:r>
                    <m:f>
                      <m:fPr>
                        <m:ctrlPr>
                          <a:rPr lang="en-GB" sz="1600" i="1">
                            <a:latin typeface="Cambria Math" panose="02040503050406030204" pitchFamily="18" charset="0"/>
                            <a:ea typeface="Cambria Math" panose="02040503050406030204" pitchFamily="18" charset="0"/>
                          </a:rPr>
                        </m:ctrlPr>
                      </m:fPr>
                      <m:num>
                        <m:r>
                          <a:rPr lang="en-GB" sz="1600" i="1">
                            <a:latin typeface="Cambria Math" panose="02040503050406030204" pitchFamily="18" charset="0"/>
                            <a:ea typeface="Cambria Math" panose="02040503050406030204" pitchFamily="18" charset="0"/>
                          </a:rPr>
                          <m:t>𝜆</m:t>
                        </m:r>
                      </m:num>
                      <m:den>
                        <m:r>
                          <a:rPr lang="en-GB" sz="1600" i="1">
                            <a:latin typeface="Cambria Math" panose="02040503050406030204" pitchFamily="18" charset="0"/>
                            <a:ea typeface="Cambria Math" panose="02040503050406030204" pitchFamily="18" charset="0"/>
                          </a:rPr>
                          <m:t>𝑑</m:t>
                        </m:r>
                      </m:den>
                    </m:f>
                    <m:r>
                      <a:rPr lang="en-GB" sz="1600" b="0" i="1" smtClean="0">
                        <a:latin typeface="Cambria Math" panose="02040503050406030204" pitchFamily="18" charset="0"/>
                        <a:ea typeface="Cambria Math" panose="02040503050406030204" pitchFamily="18" charset="0"/>
                      </a:rPr>
                      <m:t>=6.32×</m:t>
                    </m:r>
                    <m:sSup>
                      <m:sSupPr>
                        <m:ctrlPr>
                          <a:rPr lang="en-GB" sz="1600" b="0" i="1" smtClean="0">
                            <a:latin typeface="Cambria Math" panose="02040503050406030204" pitchFamily="18" charset="0"/>
                            <a:ea typeface="Cambria Math" panose="02040503050406030204" pitchFamily="18" charset="0"/>
                          </a:rPr>
                        </m:ctrlPr>
                      </m:sSupPr>
                      <m:e>
                        <m:r>
                          <a:rPr lang="en-GB" sz="1600" b="0" i="1" smtClean="0">
                            <a:latin typeface="Cambria Math" panose="02040503050406030204" pitchFamily="18" charset="0"/>
                            <a:ea typeface="Cambria Math" panose="02040503050406030204" pitchFamily="18" charset="0"/>
                          </a:rPr>
                          <m:t>10</m:t>
                        </m:r>
                      </m:e>
                      <m:sup>
                        <m:r>
                          <a:rPr lang="en-GB" sz="1600" b="0" i="1" smtClean="0">
                            <a:latin typeface="Cambria Math" panose="02040503050406030204" pitchFamily="18" charset="0"/>
                            <a:ea typeface="Cambria Math" panose="02040503050406030204" pitchFamily="18" charset="0"/>
                          </a:rPr>
                          <m:t>−4</m:t>
                        </m:r>
                      </m:sup>
                    </m:sSup>
                  </m:oMath>
                </a14:m>
                <a:r>
                  <a:rPr lang="en-US" sz="1600" dirty="0"/>
                  <a:t> rad, </a:t>
                </a:r>
                <a14:m>
                  <m:oMath xmlns:m="http://schemas.openxmlformats.org/officeDocument/2006/math">
                    <m:r>
                      <a:rPr lang="en-GB" sz="1600" i="1">
                        <a:latin typeface="Cambria Math" panose="02040503050406030204" pitchFamily="18" charset="0"/>
                      </a:rPr>
                      <m:t>𝐷</m:t>
                    </m:r>
                    <m:r>
                      <a:rPr lang="en-GB" sz="1600" i="1">
                        <a:latin typeface="Cambria Math" panose="02040503050406030204" pitchFamily="18" charset="0"/>
                        <a:ea typeface="Cambria Math" panose="02040503050406030204" pitchFamily="18" charset="0"/>
                      </a:rPr>
                      <m:t>=</m:t>
                    </m:r>
                    <m:f>
                      <m:fPr>
                        <m:ctrlPr>
                          <a:rPr lang="en-GB" sz="1600" i="1">
                            <a:latin typeface="Cambria Math" panose="02040503050406030204" pitchFamily="18" charset="0"/>
                            <a:ea typeface="Cambria Math" panose="02040503050406030204" pitchFamily="18" charset="0"/>
                          </a:rPr>
                        </m:ctrlPr>
                      </m:fPr>
                      <m:num>
                        <m:r>
                          <a:rPr lang="en-GB" sz="1600" i="1">
                            <a:latin typeface="Cambria Math" panose="02040503050406030204" pitchFamily="18" charset="0"/>
                            <a:ea typeface="Cambria Math" panose="02040503050406030204" pitchFamily="18" charset="0"/>
                          </a:rPr>
                          <m:t>2</m:t>
                        </m:r>
                        <m:r>
                          <a:rPr lang="en-GB" sz="1600" i="1">
                            <a:latin typeface="Cambria Math" panose="02040503050406030204" pitchFamily="18" charset="0"/>
                            <a:ea typeface="Cambria Math" panose="02040503050406030204" pitchFamily="18" charset="0"/>
                          </a:rPr>
                          <m:t>𝐿</m:t>
                        </m:r>
                        <m:r>
                          <a:rPr lang="en-GB" sz="1600" i="1">
                            <a:latin typeface="Cambria Math" panose="02040503050406030204" pitchFamily="18" charset="0"/>
                            <a:ea typeface="Cambria Math" panose="02040503050406030204" pitchFamily="18" charset="0"/>
                          </a:rPr>
                          <m:t>𝜆</m:t>
                        </m:r>
                      </m:num>
                      <m:den>
                        <m:r>
                          <a:rPr lang="en-GB" sz="1600" i="1">
                            <a:latin typeface="Cambria Math" panose="02040503050406030204" pitchFamily="18" charset="0"/>
                            <a:ea typeface="Cambria Math" panose="02040503050406030204" pitchFamily="18" charset="0"/>
                          </a:rPr>
                          <m:t>𝑑</m:t>
                        </m:r>
                      </m:den>
                    </m:f>
                    <m:r>
                      <a:rPr lang="en-GB" sz="1600" b="0" i="1" smtClean="0">
                        <a:latin typeface="Cambria Math" panose="02040503050406030204" pitchFamily="18" charset="0"/>
                        <a:ea typeface="Cambria Math" panose="02040503050406030204" pitchFamily="18" charset="0"/>
                      </a:rPr>
                      <m:t>=1.26</m:t>
                    </m:r>
                  </m:oMath>
                </a14:m>
                <a:r>
                  <a:rPr lang="en-US" sz="1600" dirty="0"/>
                  <a:t> m</a:t>
                </a:r>
              </a:p>
            </p:txBody>
          </p:sp>
        </mc:Choice>
        <mc:Fallback>
          <p:sp>
            <p:nvSpPr>
              <p:cNvPr id="24" name="TextBox 23">
                <a:extLst>
                  <a:ext uri="{FF2B5EF4-FFF2-40B4-BE49-F238E27FC236}">
                    <a16:creationId xmlns:a16="http://schemas.microsoft.com/office/drawing/2014/main" id="{A6A0756D-8E4F-FA4B-B50A-FCAC769D86F4}"/>
                  </a:ext>
                </a:extLst>
              </p:cNvPr>
              <p:cNvSpPr txBox="1">
                <a:spLocks noRot="1" noChangeAspect="1" noMove="1" noResize="1" noEditPoints="1" noAdjustHandles="1" noChangeArrowheads="1" noChangeShapeType="1" noTextEdit="1"/>
              </p:cNvSpPr>
              <p:nvPr/>
            </p:nvSpPr>
            <p:spPr>
              <a:xfrm>
                <a:off x="1296668" y="5863677"/>
                <a:ext cx="6550660" cy="476221"/>
              </a:xfrm>
              <a:prstGeom prst="rect">
                <a:avLst/>
              </a:prstGeom>
              <a:blipFill>
                <a:blip r:embed="rId7"/>
                <a:stretch>
                  <a:fillRect l="-581" b="-5128"/>
                </a:stretch>
              </a:blipFill>
            </p:spPr>
            <p:txBody>
              <a:bodyPr/>
              <a:lstStyle/>
              <a:p>
                <a:r>
                  <a:rPr lang="en-US">
                    <a:noFill/>
                  </a:rPr>
                  <a:t> </a:t>
                </a:r>
              </a:p>
            </p:txBody>
          </p:sp>
        </mc:Fallback>
      </mc:AlternateContent>
    </p:spTree>
    <p:extLst>
      <p:ext uri="{BB962C8B-B14F-4D97-AF65-F5344CB8AC3E}">
        <p14:creationId xmlns:p14="http://schemas.microsoft.com/office/powerpoint/2010/main" val="1881592666"/>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S Claims China Fired Laser Weapon at Navy Spy Plane">
            <a:extLst>
              <a:ext uri="{FF2B5EF4-FFF2-40B4-BE49-F238E27FC236}">
                <a16:creationId xmlns:a16="http://schemas.microsoft.com/office/drawing/2014/main" id="{DD9D625D-D50C-094C-A857-2B2B8A77F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2134" y="2994218"/>
            <a:ext cx="3937000" cy="20701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Applications of Laser</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5" name="Picture 4">
            <a:extLst>
              <a:ext uri="{FF2B5EF4-FFF2-40B4-BE49-F238E27FC236}">
                <a16:creationId xmlns:a16="http://schemas.microsoft.com/office/drawing/2014/main" id="{37128D62-5E41-8E4A-A74C-ED1B1792DA9B}"/>
              </a:ext>
            </a:extLst>
          </p:cNvPr>
          <p:cNvPicPr>
            <a:picLocks noChangeAspect="1"/>
          </p:cNvPicPr>
          <p:nvPr/>
        </p:nvPicPr>
        <p:blipFill>
          <a:blip r:embed="rId4"/>
          <a:stretch>
            <a:fillRect/>
          </a:stretch>
        </p:blipFill>
        <p:spPr>
          <a:xfrm>
            <a:off x="365112" y="1022234"/>
            <a:ext cx="2707731" cy="2200936"/>
          </a:xfrm>
          <a:prstGeom prst="rect">
            <a:avLst/>
          </a:prstGeom>
        </p:spPr>
      </p:pic>
      <p:pic>
        <p:nvPicPr>
          <p:cNvPr id="2052" name="Picture 4" descr="LASEK Eye Surgery - A Better Choice Than LASIK? - AllAboutVision.com">
            <a:extLst>
              <a:ext uri="{FF2B5EF4-FFF2-40B4-BE49-F238E27FC236}">
                <a16:creationId xmlns:a16="http://schemas.microsoft.com/office/drawing/2014/main" id="{07FF5912-5111-F44B-8680-8C4811DB41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3392" y="1022234"/>
            <a:ext cx="3224580" cy="21183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laser cutting contributes to 3D printing">
            <a:extLst>
              <a:ext uri="{FF2B5EF4-FFF2-40B4-BE49-F238E27FC236}">
                <a16:creationId xmlns:a16="http://schemas.microsoft.com/office/drawing/2014/main" id="{BA576956-2FC2-2A48-89D3-1DC801B3A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005" y="3464096"/>
            <a:ext cx="3337270" cy="21183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IGO and Virgo team up to spot black hole merger">
            <a:extLst>
              <a:ext uri="{FF2B5EF4-FFF2-40B4-BE49-F238E27FC236}">
                <a16:creationId xmlns:a16="http://schemas.microsoft.com/office/drawing/2014/main" id="{FC873092-D3D6-9D4F-B53C-7687E2227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1340" y="4666570"/>
            <a:ext cx="2824451" cy="21183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ultifunction Printers with Copier-Scanner-Fax Capabilities - Xerox">
            <a:extLst>
              <a:ext uri="{FF2B5EF4-FFF2-40B4-BE49-F238E27FC236}">
                <a16:creationId xmlns:a16="http://schemas.microsoft.com/office/drawing/2014/main" id="{7186163F-EDD9-6E4C-A418-18CA0157E2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6243" y="698710"/>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Laser Spectroscopy - Msrblog">
            <a:extLst>
              <a:ext uri="{FF2B5EF4-FFF2-40B4-BE49-F238E27FC236}">
                <a16:creationId xmlns:a16="http://schemas.microsoft.com/office/drawing/2014/main" id="{E2DFE032-3D1A-3547-9851-3544334CDB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3325" y="4823116"/>
            <a:ext cx="3674936" cy="19142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 Laser Show for your Event | Events Barcelona">
            <a:extLst>
              <a:ext uri="{FF2B5EF4-FFF2-40B4-BE49-F238E27FC236}">
                <a16:creationId xmlns:a16="http://schemas.microsoft.com/office/drawing/2014/main" id="{E91C55BC-1293-954D-9D44-6948E3B184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7005" y="5210432"/>
            <a:ext cx="2436272" cy="1526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1782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Lunar Laser Ranging Experiment</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 name="Picture 1">
            <a:extLst>
              <a:ext uri="{FF2B5EF4-FFF2-40B4-BE49-F238E27FC236}">
                <a16:creationId xmlns:a16="http://schemas.microsoft.com/office/drawing/2014/main" id="{16A816FE-76BC-4E48-8AB1-D8DAD757CF7B}"/>
              </a:ext>
            </a:extLst>
          </p:cNvPr>
          <p:cNvPicPr>
            <a:picLocks noChangeAspect="1"/>
          </p:cNvPicPr>
          <p:nvPr/>
        </p:nvPicPr>
        <p:blipFill>
          <a:blip r:embed="rId3"/>
          <a:stretch>
            <a:fillRect/>
          </a:stretch>
        </p:blipFill>
        <p:spPr>
          <a:xfrm>
            <a:off x="3986624" y="1409421"/>
            <a:ext cx="4474334" cy="2858822"/>
          </a:xfrm>
          <a:prstGeom prst="rect">
            <a:avLst/>
          </a:prstGeom>
        </p:spPr>
      </p:pic>
      <p:pic>
        <p:nvPicPr>
          <p:cNvPr id="7170" name="Picture 2">
            <a:extLst>
              <a:ext uri="{FF2B5EF4-FFF2-40B4-BE49-F238E27FC236}">
                <a16:creationId xmlns:a16="http://schemas.microsoft.com/office/drawing/2014/main" id="{268D4551-5726-DE46-BD89-BA65AE817A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362" y="1461543"/>
            <a:ext cx="2794000" cy="2806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C2B1B8-108B-2643-BAFF-CCC07292F049}"/>
              </a:ext>
            </a:extLst>
          </p:cNvPr>
          <p:cNvSpPr txBox="1"/>
          <p:nvPr/>
        </p:nvSpPr>
        <p:spPr>
          <a:xfrm>
            <a:off x="1307517" y="1070867"/>
            <a:ext cx="1596912" cy="338554"/>
          </a:xfrm>
          <a:prstGeom prst="rect">
            <a:avLst/>
          </a:prstGeom>
          <a:noFill/>
        </p:spPr>
        <p:txBody>
          <a:bodyPr wrap="none" rtlCol="0">
            <a:spAutoFit/>
          </a:bodyPr>
          <a:lstStyle/>
          <a:p>
            <a:r>
              <a:rPr lang="en-US" sz="1600" dirty="0"/>
              <a:t>Apollo 15 LRRR</a:t>
            </a:r>
          </a:p>
        </p:txBody>
      </p:sp>
      <p:sp>
        <p:nvSpPr>
          <p:cNvPr id="8" name="TextBox 7">
            <a:extLst>
              <a:ext uri="{FF2B5EF4-FFF2-40B4-BE49-F238E27FC236}">
                <a16:creationId xmlns:a16="http://schemas.microsoft.com/office/drawing/2014/main" id="{5C2EBE51-5D71-A645-A93F-09B4E18003B3}"/>
              </a:ext>
            </a:extLst>
          </p:cNvPr>
          <p:cNvSpPr txBox="1"/>
          <p:nvPr/>
        </p:nvSpPr>
        <p:spPr>
          <a:xfrm>
            <a:off x="571399" y="4545323"/>
            <a:ext cx="4264761" cy="2062103"/>
          </a:xfrm>
          <a:prstGeom prst="rect">
            <a:avLst/>
          </a:prstGeom>
          <a:noFill/>
        </p:spPr>
        <p:txBody>
          <a:bodyPr wrap="square" rtlCol="0">
            <a:spAutoFit/>
          </a:bodyPr>
          <a:lstStyle/>
          <a:p>
            <a:pPr marL="342900" indent="-342900">
              <a:buFont typeface="Arial" panose="020B0604020202020204" pitchFamily="34" charset="0"/>
              <a:buChar char="•"/>
            </a:pPr>
            <a:r>
              <a:rPr lang="en-US" sz="1600" dirty="0"/>
              <a:t>By sending pulsed laser shots to retroreflector installed on moon and measuring the round-trip time, the distance between moon and earth can be measured.</a:t>
            </a:r>
          </a:p>
          <a:p>
            <a:pPr marL="342900" indent="-342900">
              <a:buFont typeface="Arial" panose="020B0604020202020204" pitchFamily="34" charset="0"/>
              <a:buChar char="•"/>
            </a:pPr>
            <a:r>
              <a:rPr lang="en-US" sz="1600" dirty="0"/>
              <a:t>Beam size on moon ~ 2 km. Return beam size on earth ~15 km.</a:t>
            </a:r>
          </a:p>
          <a:p>
            <a:pPr marL="342900" indent="-342900">
              <a:buFont typeface="Arial" panose="020B0604020202020204" pitchFamily="34" charset="0"/>
              <a:buChar char="•"/>
            </a:pPr>
            <a:r>
              <a:rPr lang="en-US" sz="1600" dirty="0"/>
              <a:t>Accuracy up to millimeter for a distance of ~ 384,400 km</a:t>
            </a:r>
            <a:r>
              <a:rPr lang="en-GB" sz="1600" dirty="0"/>
              <a:t>, ~2 parts in 10</a:t>
            </a:r>
            <a:r>
              <a:rPr lang="en-GB" sz="1600" baseline="30000" dirty="0"/>
              <a:t>12</a:t>
            </a:r>
            <a:r>
              <a:rPr lang="en-GB" sz="1600" dirty="0"/>
              <a:t>.  </a:t>
            </a:r>
          </a:p>
        </p:txBody>
      </p:sp>
      <p:sp>
        <p:nvSpPr>
          <p:cNvPr id="17" name="TextBox 16">
            <a:extLst>
              <a:ext uri="{FF2B5EF4-FFF2-40B4-BE49-F238E27FC236}">
                <a16:creationId xmlns:a16="http://schemas.microsoft.com/office/drawing/2014/main" id="{5BAAB8F3-9B46-9A49-9CC2-8DA9AEEDC4A5}"/>
              </a:ext>
            </a:extLst>
          </p:cNvPr>
          <p:cNvSpPr txBox="1"/>
          <p:nvPr/>
        </p:nvSpPr>
        <p:spPr>
          <a:xfrm>
            <a:off x="4058287" y="2527443"/>
            <a:ext cx="1353820" cy="338554"/>
          </a:xfrm>
          <a:prstGeom prst="rect">
            <a:avLst/>
          </a:prstGeom>
          <a:noFill/>
        </p:spPr>
        <p:txBody>
          <a:bodyPr wrap="square">
            <a:spAutoFit/>
          </a:bodyPr>
          <a:lstStyle/>
          <a:p>
            <a:r>
              <a:rPr lang="en-US" sz="1600" dirty="0"/>
              <a:t>Retroreflector</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631D8CCC-A5BC-3746-BD3E-A364DBB0CE8F}"/>
                  </a:ext>
                </a:extLst>
              </p:cNvPr>
              <p:cNvSpPr txBox="1"/>
              <p:nvPr/>
            </p:nvSpPr>
            <p:spPr>
              <a:xfrm>
                <a:off x="5181601" y="4483448"/>
                <a:ext cx="3125470" cy="2185855"/>
              </a:xfrm>
              <a:prstGeom prst="rect">
                <a:avLst/>
              </a:prstGeom>
              <a:noFill/>
            </p:spPr>
            <p:txBody>
              <a:bodyPr wrap="square">
                <a:spAutoFit/>
              </a:bodyPr>
              <a:lstStyle/>
              <a:p>
                <a:r>
                  <a:rPr lang="en-US" sz="1600" dirty="0"/>
                  <a:t>Tests of gravitation physics and investigation of moon properties</a:t>
                </a:r>
              </a:p>
              <a:p>
                <a:pPr marL="285750" indent="-285750">
                  <a:buFont typeface="Arial" panose="020B0604020202020204" pitchFamily="34" charset="0"/>
                  <a:buChar char="•"/>
                </a:pPr>
                <a:r>
                  <a:rPr lang="en-US" sz="1600" dirty="0"/>
                  <a:t>Moon is moving away from earth at a rate of 3.8 cm/</a:t>
                </a:r>
                <a:r>
                  <a:rPr lang="en-US" sz="1600" dirty="0" err="1"/>
                  <a:t>yr</a:t>
                </a:r>
                <a:endParaRPr lang="en-US" sz="1600" dirty="0"/>
              </a:p>
              <a:p>
                <a:pPr marL="285750" indent="-285750">
                  <a:buFont typeface="Arial" panose="020B0604020202020204" pitchFamily="34" charset="0"/>
                  <a:buChar char="•"/>
                </a:pPr>
                <a:r>
                  <a:rPr lang="en-US" sz="1600" dirty="0"/>
                  <a:t>Moon probably has a liquid with radius of ~ 350 km</a:t>
                </a:r>
              </a:p>
              <a:p>
                <a:pPr marL="285750" indent="-285750">
                  <a:buFont typeface="Arial" panose="020B0604020202020204" pitchFamily="34" charset="0"/>
                  <a:buChar char="•"/>
                </a:pPr>
                <a:r>
                  <a:rPr lang="en-US" sz="1600" dirty="0"/>
                  <a:t>Gravitation constant change rate  </a:t>
                </a:r>
                <a14:m>
                  <m:oMath xmlns:m="http://schemas.openxmlformats.org/officeDocument/2006/math">
                    <m:f>
                      <m:fPr>
                        <m:ctrlPr>
                          <a:rPr lang="en-US" sz="1600" i="1" smtClean="0">
                            <a:latin typeface="Cambria Math" panose="02040503050406030204" pitchFamily="18" charset="0"/>
                          </a:rPr>
                        </m:ctrlPr>
                      </m:fPr>
                      <m:num>
                        <m:r>
                          <a:rPr lang="en-GB" sz="1600" b="0" i="1" smtClean="0">
                            <a:latin typeface="Cambria Math" panose="02040503050406030204" pitchFamily="18" charset="0"/>
                          </a:rPr>
                          <m:t>𝑑𝐺</m:t>
                        </m:r>
                      </m:num>
                      <m:den>
                        <m:r>
                          <a:rPr lang="en-GB" sz="1600" b="0" i="1" smtClean="0">
                            <a:latin typeface="Cambria Math" panose="02040503050406030204" pitchFamily="18" charset="0"/>
                          </a:rPr>
                          <m:t>𝑑𝑡</m:t>
                        </m:r>
                      </m:den>
                    </m:f>
                    <m:r>
                      <a:rPr lang="en-GB" sz="1600" b="0" i="1" smtClean="0">
                        <a:latin typeface="Cambria Math" panose="02040503050406030204" pitchFamily="18" charset="0"/>
                      </a:rPr>
                      <m:t>/</m:t>
                    </m:r>
                    <m:r>
                      <a:rPr lang="en-GB" sz="1600" b="0" i="1" smtClean="0">
                        <a:latin typeface="Cambria Math" panose="02040503050406030204" pitchFamily="18" charset="0"/>
                      </a:rPr>
                      <m:t>𝐺</m:t>
                    </m:r>
                  </m:oMath>
                </a14:m>
                <a:r>
                  <a:rPr lang="en-US" sz="1600" dirty="0"/>
                  <a:t> &lt;10</a:t>
                </a:r>
                <a:r>
                  <a:rPr lang="en-US" sz="1600" baseline="30000" dirty="0"/>
                  <a:t>-12</a:t>
                </a:r>
                <a:r>
                  <a:rPr lang="en-US" sz="1600" dirty="0"/>
                  <a:t>/</a:t>
                </a:r>
                <a:r>
                  <a:rPr lang="en-US" sz="1600" dirty="0" err="1"/>
                  <a:t>yr</a:t>
                </a:r>
                <a:endParaRPr lang="en-US" sz="1600" dirty="0"/>
              </a:p>
            </p:txBody>
          </p:sp>
        </mc:Choice>
        <mc:Fallback>
          <p:sp>
            <p:nvSpPr>
              <p:cNvPr id="21" name="TextBox 20">
                <a:extLst>
                  <a:ext uri="{FF2B5EF4-FFF2-40B4-BE49-F238E27FC236}">
                    <a16:creationId xmlns:a16="http://schemas.microsoft.com/office/drawing/2014/main" id="{631D8CCC-A5BC-3746-BD3E-A364DBB0CE8F}"/>
                  </a:ext>
                </a:extLst>
              </p:cNvPr>
              <p:cNvSpPr txBox="1">
                <a:spLocks noRot="1" noChangeAspect="1" noMove="1" noResize="1" noEditPoints="1" noAdjustHandles="1" noChangeArrowheads="1" noChangeShapeType="1" noTextEdit="1"/>
              </p:cNvSpPr>
              <p:nvPr/>
            </p:nvSpPr>
            <p:spPr>
              <a:xfrm>
                <a:off x="5181601" y="4483448"/>
                <a:ext cx="3125470" cy="2185855"/>
              </a:xfrm>
              <a:prstGeom prst="rect">
                <a:avLst/>
              </a:prstGeom>
              <a:blipFill>
                <a:blip r:embed="rId5"/>
                <a:stretch>
                  <a:fillRect l="-1215" t="-575" r="-3644"/>
                </a:stretch>
              </a:blipFill>
            </p:spPr>
            <p:txBody>
              <a:bodyPr/>
              <a:lstStyle/>
              <a:p>
                <a:r>
                  <a:rPr lang="en-US">
                    <a:noFill/>
                  </a:rPr>
                  <a:t> </a:t>
                </a:r>
              </a:p>
            </p:txBody>
          </p:sp>
        </mc:Fallback>
      </mc:AlternateContent>
    </p:spTree>
    <p:extLst>
      <p:ext uri="{BB962C8B-B14F-4D97-AF65-F5344CB8AC3E}">
        <p14:creationId xmlns:p14="http://schemas.microsoft.com/office/powerpoint/2010/main" val="1532348468"/>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Coherence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8" name="TextBox 7">
            <a:extLst>
              <a:ext uri="{FF2B5EF4-FFF2-40B4-BE49-F238E27FC236}">
                <a16:creationId xmlns:a16="http://schemas.microsoft.com/office/drawing/2014/main" id="{5C2EBE51-5D71-A645-A93F-09B4E18003B3}"/>
              </a:ext>
            </a:extLst>
          </p:cNvPr>
          <p:cNvSpPr txBox="1"/>
          <p:nvPr/>
        </p:nvSpPr>
        <p:spPr>
          <a:xfrm>
            <a:off x="782320" y="933694"/>
            <a:ext cx="7648039" cy="1200329"/>
          </a:xfrm>
          <a:prstGeom prst="rect">
            <a:avLst/>
          </a:prstGeom>
          <a:noFill/>
        </p:spPr>
        <p:txBody>
          <a:bodyPr wrap="square" rtlCol="0">
            <a:spAutoFit/>
          </a:bodyPr>
          <a:lstStyle/>
          <a:p>
            <a:pPr marL="342900" indent="-342900">
              <a:buFont typeface="Arial" panose="020B0604020202020204" pitchFamily="34" charset="0"/>
              <a:buChar char="•"/>
            </a:pPr>
            <a:r>
              <a:rPr lang="en-US" sz="1800" dirty="0"/>
              <a:t>Coherence is an important property of waves, which quantifies the correlation between physical quantities of a single wave, or between several waves or wave packets. </a:t>
            </a:r>
          </a:p>
          <a:p>
            <a:pPr marL="342900" indent="-342900">
              <a:buFont typeface="Arial" panose="020B0604020202020204" pitchFamily="34" charset="0"/>
              <a:buChar char="•"/>
            </a:pPr>
            <a:r>
              <a:rPr lang="en-US" sz="1800" dirty="0"/>
              <a:t>Two waves are coherent if the fields have definite phase difference.</a:t>
            </a:r>
          </a:p>
        </p:txBody>
      </p:sp>
      <p:pic>
        <p:nvPicPr>
          <p:cNvPr id="27" name="Picture 26">
            <a:extLst>
              <a:ext uri="{FF2B5EF4-FFF2-40B4-BE49-F238E27FC236}">
                <a16:creationId xmlns:a16="http://schemas.microsoft.com/office/drawing/2014/main" id="{F657AF20-6096-5049-A881-2A13CF36E9AC}"/>
              </a:ext>
            </a:extLst>
          </p:cNvPr>
          <p:cNvPicPr>
            <a:picLocks noChangeAspect="1"/>
          </p:cNvPicPr>
          <p:nvPr/>
        </p:nvPicPr>
        <p:blipFill>
          <a:blip r:embed="rId3"/>
          <a:stretch>
            <a:fillRect/>
          </a:stretch>
        </p:blipFill>
        <p:spPr>
          <a:xfrm rot="10800000" flipV="1">
            <a:off x="2961640" y="2755432"/>
            <a:ext cx="2204720" cy="287686"/>
          </a:xfrm>
          <a:prstGeom prst="rect">
            <a:avLst/>
          </a:prstGeom>
        </p:spPr>
      </p:pic>
      <p:pic>
        <p:nvPicPr>
          <p:cNvPr id="28" name="Picture 27">
            <a:extLst>
              <a:ext uri="{FF2B5EF4-FFF2-40B4-BE49-F238E27FC236}">
                <a16:creationId xmlns:a16="http://schemas.microsoft.com/office/drawing/2014/main" id="{C32F35BF-EEFD-664B-A878-A8EAE732B428}"/>
              </a:ext>
            </a:extLst>
          </p:cNvPr>
          <p:cNvPicPr>
            <a:picLocks noChangeAspect="1"/>
          </p:cNvPicPr>
          <p:nvPr/>
        </p:nvPicPr>
        <p:blipFill>
          <a:blip r:embed="rId3"/>
          <a:stretch>
            <a:fillRect/>
          </a:stretch>
        </p:blipFill>
        <p:spPr>
          <a:xfrm rot="10800000" flipV="1">
            <a:off x="2961640" y="3218974"/>
            <a:ext cx="2204720" cy="287686"/>
          </a:xfrm>
          <a:prstGeom prst="rect">
            <a:avLst/>
          </a:prstGeom>
        </p:spPr>
      </p:pic>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2FA90965-3415-0246-B8BA-268ECC0329CB}"/>
                  </a:ext>
                </a:extLst>
              </p:cNvPr>
              <p:cNvSpPr txBox="1"/>
              <p:nvPr/>
            </p:nvSpPr>
            <p:spPr>
              <a:xfrm>
                <a:off x="5267556" y="2703702"/>
                <a:ext cx="1257075" cy="28591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𝐸</m:t>
                          </m:r>
                        </m:e>
                        <m:sub>
                          <m:r>
                            <a:rPr lang="en-GB" sz="1800" b="0" i="1" smtClean="0">
                              <a:latin typeface="Cambria Math" panose="02040503050406030204" pitchFamily="18" charset="0"/>
                            </a:rPr>
                            <m:t>1</m:t>
                          </m:r>
                        </m:sub>
                      </m:sSub>
                      <m:r>
                        <a:rPr lang="en-GB" sz="1800" b="0" i="1" smtClean="0">
                          <a:latin typeface="Cambria Math" panose="02040503050406030204" pitchFamily="18" charset="0"/>
                        </a:rPr>
                        <m:t>=</m:t>
                      </m:r>
                      <m:sSub>
                        <m:sSubPr>
                          <m:ctrlPr>
                            <a:rPr lang="en-US" sz="1800" i="1">
                              <a:latin typeface="Cambria Math" panose="02040503050406030204" pitchFamily="18" charset="0"/>
                            </a:rPr>
                          </m:ctrlPr>
                        </m:sSubPr>
                        <m:e>
                          <m:r>
                            <a:rPr lang="en-GB" sz="1800" b="0" i="1" smtClean="0">
                              <a:latin typeface="Cambria Math" panose="02040503050406030204" pitchFamily="18" charset="0"/>
                            </a:rPr>
                            <m:t>𝐴</m:t>
                          </m:r>
                        </m:e>
                        <m:sub>
                          <m:r>
                            <a:rPr lang="en-GB" sz="1800" i="1">
                              <a:latin typeface="Cambria Math" panose="02040503050406030204" pitchFamily="18" charset="0"/>
                            </a:rPr>
                            <m:t>1</m:t>
                          </m:r>
                        </m:sub>
                      </m:sSub>
                      <m:sSup>
                        <m:sSupPr>
                          <m:ctrlPr>
                            <a:rPr lang="en-GB" sz="1800" i="1" smtClean="0">
                              <a:latin typeface="Cambria Math" panose="02040503050406030204" pitchFamily="18" charset="0"/>
                            </a:rPr>
                          </m:ctrlPr>
                        </m:sSupPr>
                        <m:e>
                          <m:r>
                            <a:rPr lang="en-GB" sz="1800" b="0" i="1" smtClean="0">
                              <a:latin typeface="Cambria Math" panose="02040503050406030204" pitchFamily="18" charset="0"/>
                            </a:rPr>
                            <m:t>𝑒</m:t>
                          </m:r>
                        </m:e>
                        <m:sup>
                          <m:r>
                            <a:rPr lang="en-GB" sz="1800" b="0" i="1" smtClean="0">
                              <a:latin typeface="Cambria Math" panose="02040503050406030204" pitchFamily="18" charset="0"/>
                            </a:rPr>
                            <m:t>𝑖</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𝜑</m:t>
                              </m:r>
                            </m:e>
                            <m:sub>
                              <m:r>
                                <a:rPr lang="en-GB" sz="1800" b="0" i="1" smtClean="0">
                                  <a:latin typeface="Cambria Math" panose="02040503050406030204" pitchFamily="18" charset="0"/>
                                </a:rPr>
                                <m:t>1</m:t>
                              </m:r>
                            </m:sub>
                          </m:sSub>
                        </m:sup>
                      </m:sSup>
                    </m:oMath>
                  </m:oMathPara>
                </a14:m>
                <a:endParaRPr lang="en-US" sz="1800" dirty="0"/>
              </a:p>
            </p:txBody>
          </p:sp>
        </mc:Choice>
        <mc:Fallback>
          <p:sp>
            <p:nvSpPr>
              <p:cNvPr id="37" name="TextBox 36">
                <a:extLst>
                  <a:ext uri="{FF2B5EF4-FFF2-40B4-BE49-F238E27FC236}">
                    <a16:creationId xmlns:a16="http://schemas.microsoft.com/office/drawing/2014/main" id="{2FA90965-3415-0246-B8BA-268ECC0329CB}"/>
                  </a:ext>
                </a:extLst>
              </p:cNvPr>
              <p:cNvSpPr txBox="1">
                <a:spLocks noRot="1" noChangeAspect="1" noMove="1" noResize="1" noEditPoints="1" noAdjustHandles="1" noChangeArrowheads="1" noChangeShapeType="1" noTextEdit="1"/>
              </p:cNvSpPr>
              <p:nvPr/>
            </p:nvSpPr>
            <p:spPr>
              <a:xfrm>
                <a:off x="5267556" y="2703702"/>
                <a:ext cx="1257075" cy="285912"/>
              </a:xfrm>
              <a:prstGeom prst="rect">
                <a:avLst/>
              </a:prstGeom>
              <a:blipFill>
                <a:blip r:embed="rId4"/>
                <a:stretch>
                  <a:fillRect l="-3000" t="-4348" b="-173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3F148FB6-6CC1-3842-8BF3-4E0AB2A6991F}"/>
                  </a:ext>
                </a:extLst>
              </p:cNvPr>
              <p:cNvSpPr txBox="1"/>
              <p:nvPr/>
            </p:nvSpPr>
            <p:spPr>
              <a:xfrm>
                <a:off x="5267556" y="3161568"/>
                <a:ext cx="1312602" cy="28591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𝐸</m:t>
                          </m:r>
                        </m:e>
                        <m:sub>
                          <m:r>
                            <a:rPr lang="en-GB" sz="1800" b="0" i="1" smtClean="0">
                              <a:latin typeface="Cambria Math" panose="02040503050406030204" pitchFamily="18" charset="0"/>
                            </a:rPr>
                            <m:t>2</m:t>
                          </m:r>
                        </m:sub>
                      </m:sSub>
                      <m:r>
                        <a:rPr lang="en-GB" sz="1800" b="0" i="1" smtClean="0">
                          <a:latin typeface="Cambria Math" panose="02040503050406030204" pitchFamily="18" charset="0"/>
                        </a:rPr>
                        <m:t>=</m:t>
                      </m:r>
                      <m:sSub>
                        <m:sSubPr>
                          <m:ctrlPr>
                            <a:rPr lang="en-US" sz="1800" i="1">
                              <a:latin typeface="Cambria Math" panose="02040503050406030204" pitchFamily="18" charset="0"/>
                            </a:rPr>
                          </m:ctrlPr>
                        </m:sSubPr>
                        <m:e>
                          <m:r>
                            <a:rPr lang="en-GB" sz="1800" b="0" i="1" smtClean="0">
                              <a:latin typeface="Cambria Math" panose="02040503050406030204" pitchFamily="18" charset="0"/>
                            </a:rPr>
                            <m:t>𝐴</m:t>
                          </m:r>
                        </m:e>
                        <m:sub>
                          <m:r>
                            <a:rPr lang="en-GB" sz="1800" b="0" i="1" smtClean="0">
                              <a:latin typeface="Cambria Math" panose="02040503050406030204" pitchFamily="18" charset="0"/>
                            </a:rPr>
                            <m:t>2</m:t>
                          </m:r>
                        </m:sub>
                      </m:sSub>
                      <m:sSup>
                        <m:sSupPr>
                          <m:ctrlPr>
                            <a:rPr lang="en-GB" sz="1800" i="1" smtClean="0">
                              <a:latin typeface="Cambria Math" panose="02040503050406030204" pitchFamily="18" charset="0"/>
                            </a:rPr>
                          </m:ctrlPr>
                        </m:sSupPr>
                        <m:e>
                          <m:r>
                            <a:rPr lang="en-GB" sz="1800" b="0" i="1" smtClean="0">
                              <a:latin typeface="Cambria Math" panose="02040503050406030204" pitchFamily="18" charset="0"/>
                            </a:rPr>
                            <m:t>𝑒</m:t>
                          </m:r>
                        </m:e>
                        <m:sup>
                          <m:r>
                            <a:rPr lang="en-GB" sz="1800" b="0" i="1" smtClean="0">
                              <a:latin typeface="Cambria Math" panose="02040503050406030204" pitchFamily="18" charset="0"/>
                            </a:rPr>
                            <m:t>𝑖</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𝜑</m:t>
                              </m:r>
                            </m:e>
                            <m:sub>
                              <m:r>
                                <a:rPr lang="en-GB" sz="1800" b="0" i="1" smtClean="0">
                                  <a:latin typeface="Cambria Math" panose="02040503050406030204" pitchFamily="18" charset="0"/>
                                </a:rPr>
                                <m:t>2</m:t>
                              </m:r>
                            </m:sub>
                          </m:sSub>
                        </m:sup>
                      </m:sSup>
                    </m:oMath>
                  </m:oMathPara>
                </a14:m>
                <a:endParaRPr lang="en-US" sz="1800" dirty="0"/>
              </a:p>
            </p:txBody>
          </p:sp>
        </mc:Choice>
        <mc:Fallback>
          <p:sp>
            <p:nvSpPr>
              <p:cNvPr id="43" name="TextBox 42">
                <a:extLst>
                  <a:ext uri="{FF2B5EF4-FFF2-40B4-BE49-F238E27FC236}">
                    <a16:creationId xmlns:a16="http://schemas.microsoft.com/office/drawing/2014/main" id="{3F148FB6-6CC1-3842-8BF3-4E0AB2A6991F}"/>
                  </a:ext>
                </a:extLst>
              </p:cNvPr>
              <p:cNvSpPr txBox="1">
                <a:spLocks noRot="1" noChangeAspect="1" noMove="1" noResize="1" noEditPoints="1" noAdjustHandles="1" noChangeArrowheads="1" noChangeShapeType="1" noTextEdit="1"/>
              </p:cNvSpPr>
              <p:nvPr/>
            </p:nvSpPr>
            <p:spPr>
              <a:xfrm>
                <a:off x="5267556" y="3161568"/>
                <a:ext cx="1312602" cy="285912"/>
              </a:xfrm>
              <a:prstGeom prst="rect">
                <a:avLst/>
              </a:prstGeom>
              <a:blipFill>
                <a:blip r:embed="rId5"/>
                <a:stretch>
                  <a:fillRect l="-1923" t="-4348" b="-173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7E83BE29-DB61-2649-B4CA-384E95DBD75F}"/>
                  </a:ext>
                </a:extLst>
              </p:cNvPr>
              <p:cNvSpPr txBox="1"/>
              <p:nvPr/>
            </p:nvSpPr>
            <p:spPr>
              <a:xfrm>
                <a:off x="1421453" y="3865880"/>
                <a:ext cx="5996642" cy="120032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𝜑</m:t>
                      </m:r>
                      <m:r>
                        <a:rPr lang="en-GB" sz="1800" b="0" i="1" smtClean="0">
                          <a:latin typeface="Cambria Math" panose="02040503050406030204" pitchFamily="18" charset="0"/>
                          <a:ea typeface="Cambria Math" panose="02040503050406030204" pitchFamily="18" charset="0"/>
                        </a:rPr>
                        <m:t>=</m:t>
                      </m:r>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𝜑</m:t>
                          </m:r>
                        </m:e>
                        <m:sub>
                          <m:r>
                            <a:rPr lang="en-GB" sz="1800" b="0" i="1" smtClean="0">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b="0" i="1" smtClean="0">
                              <a:latin typeface="Cambria Math" panose="02040503050406030204" pitchFamily="18" charset="0"/>
                              <a:ea typeface="Cambria Math" panose="02040503050406030204" pitchFamily="18" charset="0"/>
                            </a:rPr>
                            <m:t>1</m:t>
                          </m:r>
                        </m:sub>
                      </m:sSub>
                    </m:oMath>
                  </m:oMathPara>
                </a14:m>
                <a:endParaRPr lang="en-US" sz="1800" dirty="0"/>
              </a:p>
              <a:p>
                <a:endParaRPr lang="en-US" sz="1800" dirty="0"/>
              </a:p>
              <a:p>
                <a:pPr marL="285750" indent="-285750">
                  <a:buFont typeface="Arial" panose="020B0604020202020204" pitchFamily="34" charset="0"/>
                  <a:buChar char="•"/>
                </a:pPr>
                <a:r>
                  <a:rPr lang="en-US" sz="1800" dirty="0"/>
                  <a:t>Coherent: </a:t>
                </a:r>
                <a14:m>
                  <m:oMath xmlns:m="http://schemas.openxmlformats.org/officeDocument/2006/math">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𝜑</m:t>
                    </m:r>
                  </m:oMath>
                </a14:m>
                <a:r>
                  <a:rPr lang="en-US" sz="1800" dirty="0"/>
                  <a:t> has a definite value, </a:t>
                </a:r>
                <a14:m>
                  <m:oMath xmlns:m="http://schemas.openxmlformats.org/officeDocument/2006/math">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i="1">
                            <a:latin typeface="Cambria Math" panose="02040503050406030204" pitchFamily="18" charset="0"/>
                            <a:ea typeface="Cambria Math" panose="02040503050406030204" pitchFamily="18" charset="0"/>
                          </a:rPr>
                          <m:t>1</m:t>
                        </m:r>
                      </m:sub>
                    </m:sSub>
                  </m:oMath>
                </a14:m>
                <a:r>
                  <a:rPr lang="en-US" sz="1800" dirty="0"/>
                  <a:t> and </a:t>
                </a:r>
                <a14:m>
                  <m:oMath xmlns:m="http://schemas.openxmlformats.org/officeDocument/2006/math">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i="1">
                            <a:latin typeface="Cambria Math" panose="02040503050406030204" pitchFamily="18" charset="0"/>
                            <a:ea typeface="Cambria Math" panose="02040503050406030204" pitchFamily="18" charset="0"/>
                          </a:rPr>
                          <m:t>2</m:t>
                        </m:r>
                      </m:sub>
                    </m:sSub>
                  </m:oMath>
                </a14:m>
                <a:r>
                  <a:rPr lang="en-US" sz="1800" dirty="0"/>
                  <a:t> are corelated</a:t>
                </a:r>
              </a:p>
              <a:p>
                <a:pPr marL="285750" indent="-285750">
                  <a:buFont typeface="Arial" panose="020B0604020202020204" pitchFamily="34" charset="0"/>
                  <a:buChar char="•"/>
                </a:pPr>
                <a:r>
                  <a:rPr lang="en-US" sz="1800" dirty="0"/>
                  <a:t>Incoherent: </a:t>
                </a:r>
                <a14:m>
                  <m:oMath xmlns:m="http://schemas.openxmlformats.org/officeDocument/2006/math">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𝜑</m:t>
                    </m:r>
                  </m:oMath>
                </a14:m>
                <a:r>
                  <a:rPr lang="en-US" sz="1800" dirty="0"/>
                  <a:t> is random, </a:t>
                </a:r>
                <a14:m>
                  <m:oMath xmlns:m="http://schemas.openxmlformats.org/officeDocument/2006/math">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i="1">
                            <a:latin typeface="Cambria Math" panose="02040503050406030204" pitchFamily="18" charset="0"/>
                            <a:ea typeface="Cambria Math" panose="02040503050406030204" pitchFamily="18" charset="0"/>
                          </a:rPr>
                          <m:t>1</m:t>
                        </m:r>
                      </m:sub>
                    </m:sSub>
                  </m:oMath>
                </a14:m>
                <a:r>
                  <a:rPr lang="en-US" sz="1800" dirty="0"/>
                  <a:t> and </a:t>
                </a:r>
                <a14:m>
                  <m:oMath xmlns:m="http://schemas.openxmlformats.org/officeDocument/2006/math">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b="0" i="1" smtClean="0">
                            <a:latin typeface="Cambria Math" panose="02040503050406030204" pitchFamily="18" charset="0"/>
                            <a:ea typeface="Cambria Math" panose="02040503050406030204" pitchFamily="18" charset="0"/>
                          </a:rPr>
                          <m:t>2</m:t>
                        </m:r>
                      </m:sub>
                    </m:sSub>
                  </m:oMath>
                </a14:m>
                <a:r>
                  <a:rPr lang="en-US" sz="1800" dirty="0"/>
                  <a:t> are unrelated</a:t>
                </a:r>
              </a:p>
            </p:txBody>
          </p:sp>
        </mc:Choice>
        <mc:Fallback>
          <p:sp>
            <p:nvSpPr>
              <p:cNvPr id="41" name="TextBox 40">
                <a:extLst>
                  <a:ext uri="{FF2B5EF4-FFF2-40B4-BE49-F238E27FC236}">
                    <a16:creationId xmlns:a16="http://schemas.microsoft.com/office/drawing/2014/main" id="{7E83BE29-DB61-2649-B4CA-384E95DBD75F}"/>
                  </a:ext>
                </a:extLst>
              </p:cNvPr>
              <p:cNvSpPr txBox="1">
                <a:spLocks noRot="1" noChangeAspect="1" noMove="1" noResize="1" noEditPoints="1" noAdjustHandles="1" noChangeArrowheads="1" noChangeShapeType="1" noTextEdit="1"/>
              </p:cNvSpPr>
              <p:nvPr/>
            </p:nvSpPr>
            <p:spPr>
              <a:xfrm>
                <a:off x="1421453" y="3865880"/>
                <a:ext cx="5996642" cy="1200329"/>
              </a:xfrm>
              <a:prstGeom prst="rect">
                <a:avLst/>
              </a:prstGeom>
              <a:blipFill>
                <a:blip r:embed="rId6"/>
                <a:stretch>
                  <a:fillRect l="-633" b="-7368"/>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8B661A3D-DF89-6B43-876E-1073661914F9}"/>
              </a:ext>
            </a:extLst>
          </p:cNvPr>
          <p:cNvSpPr txBox="1"/>
          <p:nvPr/>
        </p:nvSpPr>
        <p:spPr>
          <a:xfrm>
            <a:off x="943686" y="5179337"/>
            <a:ext cx="7560234" cy="646331"/>
          </a:xfrm>
          <a:prstGeom prst="rect">
            <a:avLst/>
          </a:prstGeom>
          <a:noFill/>
        </p:spPr>
        <p:txBody>
          <a:bodyPr wrap="square" rtlCol="0">
            <a:spAutoFit/>
          </a:bodyPr>
          <a:lstStyle/>
          <a:p>
            <a:r>
              <a:rPr lang="en-US" sz="1800" dirty="0"/>
              <a:t>When two waves meet, the total electric field is the sum of the electric fields of the two waves</a:t>
            </a:r>
          </a:p>
        </p:txBody>
      </p: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118A9D68-C616-FD4B-BDB4-75B61FA45F2E}"/>
                  </a:ext>
                </a:extLst>
              </p:cNvPr>
              <p:cNvSpPr txBox="1"/>
              <p:nvPr/>
            </p:nvSpPr>
            <p:spPr>
              <a:xfrm>
                <a:off x="2361603" y="5866632"/>
                <a:ext cx="4587240" cy="3782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𝐸</m:t>
                          </m:r>
                          <m:r>
                            <a:rPr lang="en-GB" sz="1800" b="0" i="1" smtClean="0">
                              <a:latin typeface="Cambria Math" panose="02040503050406030204" pitchFamily="18" charset="0"/>
                            </a:rPr>
                            <m:t>=</m:t>
                          </m:r>
                          <m:r>
                            <a:rPr lang="en-GB" sz="1800" b="0" i="1" smtClean="0">
                              <a:latin typeface="Cambria Math" panose="02040503050406030204" pitchFamily="18" charset="0"/>
                            </a:rPr>
                            <m:t>𝐸</m:t>
                          </m:r>
                        </m:e>
                        <m:sub>
                          <m:r>
                            <a:rPr lang="en-GB" sz="1800" b="0" i="1" smtClean="0">
                              <a:latin typeface="Cambria Math" panose="02040503050406030204" pitchFamily="18" charset="0"/>
                            </a:rPr>
                            <m:t>1</m:t>
                          </m:r>
                        </m:sub>
                      </m:sSub>
                      <m:r>
                        <a:rPr lang="en-GB" sz="1800" b="0" i="1" smtClean="0">
                          <a:latin typeface="Cambria Math" panose="02040503050406030204" pitchFamily="18" charset="0"/>
                        </a:rPr>
                        <m:t>+</m:t>
                      </m:r>
                      <m:sSub>
                        <m:sSubPr>
                          <m:ctrlPr>
                            <a:rPr lang="en-US" sz="1800" i="1">
                              <a:latin typeface="Cambria Math" panose="02040503050406030204" pitchFamily="18" charset="0"/>
                            </a:rPr>
                          </m:ctrlPr>
                        </m:sSubPr>
                        <m:e>
                          <m:r>
                            <a:rPr lang="en-GB" sz="1800" i="1">
                              <a:latin typeface="Cambria Math" panose="02040503050406030204" pitchFamily="18" charset="0"/>
                            </a:rPr>
                            <m:t>𝐸</m:t>
                          </m:r>
                        </m:e>
                        <m:sub>
                          <m:r>
                            <a:rPr lang="en-GB" sz="1800" b="0" i="1" smtClean="0">
                              <a:latin typeface="Cambria Math" panose="02040503050406030204" pitchFamily="18" charset="0"/>
                            </a:rPr>
                            <m:t>2</m:t>
                          </m:r>
                        </m:sub>
                      </m:sSub>
                      <m:r>
                        <a:rPr lang="en-GB" sz="1800" b="0" i="1" smtClean="0">
                          <a:latin typeface="Cambria Math" panose="02040503050406030204" pitchFamily="18" charset="0"/>
                        </a:rPr>
                        <m:t>=</m:t>
                      </m:r>
                      <m:sSub>
                        <m:sSubPr>
                          <m:ctrlPr>
                            <a:rPr lang="en-US" sz="1800" i="1">
                              <a:latin typeface="Cambria Math" panose="02040503050406030204" pitchFamily="18" charset="0"/>
                            </a:rPr>
                          </m:ctrlPr>
                        </m:sSubPr>
                        <m:e>
                          <m:r>
                            <a:rPr lang="en-GB" sz="1800" i="1">
                              <a:latin typeface="Cambria Math" panose="02040503050406030204" pitchFamily="18" charset="0"/>
                            </a:rPr>
                            <m:t>𝐴</m:t>
                          </m:r>
                        </m:e>
                        <m:sub>
                          <m:r>
                            <a:rPr lang="en-GB" sz="1800" i="1">
                              <a:latin typeface="Cambria Math" panose="02040503050406030204" pitchFamily="18" charset="0"/>
                            </a:rPr>
                            <m:t>1</m:t>
                          </m:r>
                        </m:sub>
                      </m:sSub>
                      <m:sSup>
                        <m:sSupPr>
                          <m:ctrlPr>
                            <a:rPr lang="en-GB" sz="1800" i="1">
                              <a:latin typeface="Cambria Math" panose="02040503050406030204" pitchFamily="18" charset="0"/>
                            </a:rPr>
                          </m:ctrlPr>
                        </m:sSupPr>
                        <m:e>
                          <m:r>
                            <a:rPr lang="en-GB" sz="1800" i="1">
                              <a:latin typeface="Cambria Math" panose="02040503050406030204" pitchFamily="18" charset="0"/>
                            </a:rPr>
                            <m:t>𝑒</m:t>
                          </m:r>
                        </m:e>
                        <m:sup>
                          <m:r>
                            <a:rPr lang="en-GB" sz="1800" i="1">
                              <a:latin typeface="Cambria Math" panose="02040503050406030204" pitchFamily="18" charset="0"/>
                            </a:rPr>
                            <m:t>𝑖</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i="1">
                                  <a:latin typeface="Cambria Math" panose="02040503050406030204" pitchFamily="18" charset="0"/>
                                </a:rPr>
                                <m:t>1</m:t>
                              </m:r>
                            </m:sub>
                          </m:sSub>
                        </m:sup>
                      </m:sSup>
                      <m:r>
                        <a:rPr lang="en-GB" sz="1800" b="0" i="1" smtClean="0">
                          <a:latin typeface="Cambria Math" panose="02040503050406030204" pitchFamily="18" charset="0"/>
                        </a:rPr>
                        <m:t>+</m:t>
                      </m:r>
                      <m:sSub>
                        <m:sSubPr>
                          <m:ctrlPr>
                            <a:rPr lang="en-US" sz="1800" i="1">
                              <a:latin typeface="Cambria Math" panose="02040503050406030204" pitchFamily="18" charset="0"/>
                            </a:rPr>
                          </m:ctrlPr>
                        </m:sSubPr>
                        <m:e>
                          <m:r>
                            <a:rPr lang="en-GB" sz="1800" i="1">
                              <a:latin typeface="Cambria Math" panose="02040503050406030204" pitchFamily="18" charset="0"/>
                            </a:rPr>
                            <m:t>𝐴</m:t>
                          </m:r>
                        </m:e>
                        <m:sub>
                          <m:r>
                            <a:rPr lang="en-GB" sz="1800" b="0" i="1" smtClean="0">
                              <a:latin typeface="Cambria Math" panose="02040503050406030204" pitchFamily="18" charset="0"/>
                            </a:rPr>
                            <m:t>2</m:t>
                          </m:r>
                        </m:sub>
                      </m:sSub>
                      <m:sSup>
                        <m:sSupPr>
                          <m:ctrlPr>
                            <a:rPr lang="en-GB" sz="1800" i="1">
                              <a:latin typeface="Cambria Math" panose="02040503050406030204" pitchFamily="18" charset="0"/>
                            </a:rPr>
                          </m:ctrlPr>
                        </m:sSupPr>
                        <m:e>
                          <m:r>
                            <a:rPr lang="en-GB" sz="1800" i="1">
                              <a:latin typeface="Cambria Math" panose="02040503050406030204" pitchFamily="18" charset="0"/>
                            </a:rPr>
                            <m:t>𝑒</m:t>
                          </m:r>
                        </m:e>
                        <m:sup>
                          <m:r>
                            <a:rPr lang="en-GB" sz="1800" i="1">
                              <a:latin typeface="Cambria Math" panose="02040503050406030204" pitchFamily="18" charset="0"/>
                            </a:rPr>
                            <m:t>𝑖</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b="0" i="1" smtClean="0">
                                  <a:latin typeface="Cambria Math" panose="02040503050406030204" pitchFamily="18" charset="0"/>
                                  <a:ea typeface="Cambria Math" panose="02040503050406030204" pitchFamily="18" charset="0"/>
                                </a:rPr>
                                <m:t>2</m:t>
                              </m:r>
                            </m:sub>
                          </m:sSub>
                        </m:sup>
                      </m:sSup>
                    </m:oMath>
                  </m:oMathPara>
                </a14:m>
                <a:endParaRPr lang="en-US" sz="1800" dirty="0"/>
              </a:p>
            </p:txBody>
          </p:sp>
        </mc:Choice>
        <mc:Fallback>
          <p:sp>
            <p:nvSpPr>
              <p:cNvPr id="49" name="TextBox 48">
                <a:extLst>
                  <a:ext uri="{FF2B5EF4-FFF2-40B4-BE49-F238E27FC236}">
                    <a16:creationId xmlns:a16="http://schemas.microsoft.com/office/drawing/2014/main" id="{118A9D68-C616-FD4B-BDB4-75B61FA45F2E}"/>
                  </a:ext>
                </a:extLst>
              </p:cNvPr>
              <p:cNvSpPr txBox="1">
                <a:spLocks noRot="1" noChangeAspect="1" noMove="1" noResize="1" noEditPoints="1" noAdjustHandles="1" noChangeArrowheads="1" noChangeShapeType="1" noTextEdit="1"/>
              </p:cNvSpPr>
              <p:nvPr/>
            </p:nvSpPr>
            <p:spPr>
              <a:xfrm>
                <a:off x="2361603" y="5866632"/>
                <a:ext cx="4587240" cy="37824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03729879"/>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Intensity</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7" name="TextBox 6">
            <a:extLst>
              <a:ext uri="{FF2B5EF4-FFF2-40B4-BE49-F238E27FC236}">
                <a16:creationId xmlns:a16="http://schemas.microsoft.com/office/drawing/2014/main" id="{2BE2B0DF-7810-8A42-A359-812015C360AE}"/>
              </a:ext>
            </a:extLst>
          </p:cNvPr>
          <p:cNvSpPr txBox="1"/>
          <p:nvPr/>
        </p:nvSpPr>
        <p:spPr>
          <a:xfrm>
            <a:off x="1157641" y="987077"/>
            <a:ext cx="992579" cy="369332"/>
          </a:xfrm>
          <a:prstGeom prst="rect">
            <a:avLst/>
          </a:prstGeom>
          <a:noFill/>
        </p:spPr>
        <p:txBody>
          <a:bodyPr wrap="none" rtlCol="0">
            <a:spAutoFit/>
          </a:bodyPr>
          <a:lstStyle/>
          <a:p>
            <a:r>
              <a:rPr lang="en-US" sz="1800" dirty="0"/>
              <a:t>Intensity</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B868065-4D3E-A54E-8089-B84E200472A9}"/>
                  </a:ext>
                </a:extLst>
              </p:cNvPr>
              <p:cNvSpPr txBox="1"/>
              <p:nvPr/>
            </p:nvSpPr>
            <p:spPr>
              <a:xfrm>
                <a:off x="2528937" y="1026298"/>
                <a:ext cx="5362558" cy="31265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𝐼</m:t>
                      </m:r>
                      <m:r>
                        <a:rPr lang="en-GB" sz="1800" b="0" i="1" smtClean="0">
                          <a:latin typeface="Cambria Math" panose="02040503050406030204" pitchFamily="18" charset="0"/>
                        </a:rPr>
                        <m:t>=</m:t>
                      </m:r>
                      <m:d>
                        <m:dPr>
                          <m:begChr m:val="⟨"/>
                          <m:endChr m:val="⟩"/>
                          <m:ctrlPr>
                            <a:rPr lang="en-GB" sz="1800" b="0" i="1" smtClean="0">
                              <a:latin typeface="Cambria Math" panose="02040503050406030204" pitchFamily="18" charset="0"/>
                            </a:rPr>
                          </m:ctrlPr>
                        </m:dPr>
                        <m:e>
                          <m:r>
                            <a:rPr lang="en-GB" sz="1800" b="0" i="1" smtClean="0">
                              <a:latin typeface="Cambria Math" panose="02040503050406030204" pitchFamily="18" charset="0"/>
                            </a:rPr>
                            <m:t>𝐸</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𝐸</m:t>
                              </m:r>
                            </m:e>
                            <m:sup>
                              <m:r>
                                <a:rPr lang="en-GB" sz="1800" b="0" i="1" smtClean="0">
                                  <a:latin typeface="Cambria Math" panose="02040503050406030204" pitchFamily="18" charset="0"/>
                                </a:rPr>
                                <m:t>∗</m:t>
                              </m:r>
                            </m:sup>
                          </m:sSup>
                        </m:e>
                      </m:d>
                      <m:r>
                        <a:rPr lang="en-GB" sz="1800" b="0" i="1" smtClean="0">
                          <a:latin typeface="Cambria Math" panose="02040503050406030204" pitchFamily="18" charset="0"/>
                        </a:rPr>
                        <m:t>=</m:t>
                      </m:r>
                      <m:d>
                        <m:dPr>
                          <m:begChr m:val="⟨"/>
                          <m:endChr m:val="⟩"/>
                          <m:ctrlPr>
                            <a:rPr lang="en-GB" sz="1800" b="0" i="1" smtClean="0">
                              <a:latin typeface="Cambria Math" panose="02040503050406030204" pitchFamily="18" charset="0"/>
                            </a:rPr>
                          </m:ctrlPr>
                        </m:dPr>
                        <m:e>
                          <m:d>
                            <m:dPr>
                              <m:ctrlPr>
                                <a:rPr lang="en-GB" sz="1800" b="0" i="1" smtClean="0">
                                  <a:latin typeface="Cambria Math" panose="02040503050406030204" pitchFamily="18" charset="0"/>
                                </a:rPr>
                              </m:ctrlPr>
                            </m:dPr>
                            <m:e>
                              <m:sSub>
                                <m:sSubPr>
                                  <m:ctrlPr>
                                    <a:rPr lang="en-US" sz="1800" i="1">
                                      <a:latin typeface="Cambria Math" panose="02040503050406030204" pitchFamily="18" charset="0"/>
                                    </a:rPr>
                                  </m:ctrlPr>
                                </m:sSubPr>
                                <m:e>
                                  <m:r>
                                    <a:rPr lang="en-GB" sz="1800" i="1">
                                      <a:latin typeface="Cambria Math" panose="02040503050406030204" pitchFamily="18" charset="0"/>
                                    </a:rPr>
                                    <m:t>𝐴</m:t>
                                  </m:r>
                                </m:e>
                                <m:sub>
                                  <m:r>
                                    <a:rPr lang="en-GB" sz="1800" i="1">
                                      <a:latin typeface="Cambria Math" panose="02040503050406030204" pitchFamily="18" charset="0"/>
                                    </a:rPr>
                                    <m:t>1</m:t>
                                  </m:r>
                                </m:sub>
                              </m:sSub>
                              <m:sSup>
                                <m:sSupPr>
                                  <m:ctrlPr>
                                    <a:rPr lang="en-GB" sz="1800" i="1">
                                      <a:latin typeface="Cambria Math" panose="02040503050406030204" pitchFamily="18" charset="0"/>
                                    </a:rPr>
                                  </m:ctrlPr>
                                </m:sSupPr>
                                <m:e>
                                  <m:r>
                                    <a:rPr lang="en-GB" sz="1800" i="1">
                                      <a:latin typeface="Cambria Math" panose="02040503050406030204" pitchFamily="18" charset="0"/>
                                    </a:rPr>
                                    <m:t>𝑒</m:t>
                                  </m:r>
                                </m:e>
                                <m:sup>
                                  <m:r>
                                    <a:rPr lang="en-GB" sz="1800" i="1">
                                      <a:latin typeface="Cambria Math" panose="02040503050406030204" pitchFamily="18" charset="0"/>
                                    </a:rPr>
                                    <m:t>𝑖</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i="1">
                                          <a:latin typeface="Cambria Math" panose="02040503050406030204" pitchFamily="18" charset="0"/>
                                        </a:rPr>
                                        <m:t>1</m:t>
                                      </m:r>
                                    </m:sub>
                                  </m:sSub>
                                </m:sup>
                              </m:sSup>
                              <m:r>
                                <a:rPr lang="en-GB" sz="1800" i="1">
                                  <a:latin typeface="Cambria Math" panose="02040503050406030204" pitchFamily="18" charset="0"/>
                                </a:rPr>
                                <m:t>+</m:t>
                              </m:r>
                              <m:sSub>
                                <m:sSubPr>
                                  <m:ctrlPr>
                                    <a:rPr lang="en-US" sz="1800" i="1">
                                      <a:latin typeface="Cambria Math" panose="02040503050406030204" pitchFamily="18" charset="0"/>
                                    </a:rPr>
                                  </m:ctrlPr>
                                </m:sSubPr>
                                <m:e>
                                  <m:r>
                                    <a:rPr lang="en-GB" sz="1800" i="1">
                                      <a:latin typeface="Cambria Math" panose="02040503050406030204" pitchFamily="18" charset="0"/>
                                    </a:rPr>
                                    <m:t>𝐴</m:t>
                                  </m:r>
                                </m:e>
                                <m:sub>
                                  <m:r>
                                    <a:rPr lang="en-GB" sz="1800" i="1">
                                      <a:latin typeface="Cambria Math" panose="02040503050406030204" pitchFamily="18" charset="0"/>
                                    </a:rPr>
                                    <m:t>2</m:t>
                                  </m:r>
                                </m:sub>
                              </m:sSub>
                              <m:sSup>
                                <m:sSupPr>
                                  <m:ctrlPr>
                                    <a:rPr lang="en-GB" sz="1800" i="1">
                                      <a:latin typeface="Cambria Math" panose="02040503050406030204" pitchFamily="18" charset="0"/>
                                    </a:rPr>
                                  </m:ctrlPr>
                                </m:sSupPr>
                                <m:e>
                                  <m:r>
                                    <a:rPr lang="en-GB" sz="1800" i="1">
                                      <a:latin typeface="Cambria Math" panose="02040503050406030204" pitchFamily="18" charset="0"/>
                                    </a:rPr>
                                    <m:t>𝑒</m:t>
                                  </m:r>
                                </m:e>
                                <m:sup>
                                  <m:r>
                                    <a:rPr lang="en-GB" sz="1800" i="1">
                                      <a:latin typeface="Cambria Math" panose="02040503050406030204" pitchFamily="18" charset="0"/>
                                    </a:rPr>
                                    <m:t>𝑖</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i="1">
                                          <a:latin typeface="Cambria Math" panose="02040503050406030204" pitchFamily="18" charset="0"/>
                                          <a:ea typeface="Cambria Math" panose="02040503050406030204" pitchFamily="18" charset="0"/>
                                        </a:rPr>
                                        <m:t>2</m:t>
                                      </m:r>
                                    </m:sub>
                                  </m:sSub>
                                </m:sup>
                              </m:sSup>
                            </m:e>
                          </m:d>
                          <m:d>
                            <m:dPr>
                              <m:ctrlPr>
                                <a:rPr lang="en-GB" sz="1800" b="0" i="1" smtClean="0">
                                  <a:latin typeface="Cambria Math" panose="02040503050406030204" pitchFamily="18" charset="0"/>
                                </a:rPr>
                              </m:ctrlPr>
                            </m:dPr>
                            <m:e>
                              <m:sSub>
                                <m:sSubPr>
                                  <m:ctrlPr>
                                    <a:rPr lang="en-US" sz="1800" i="1">
                                      <a:latin typeface="Cambria Math" panose="02040503050406030204" pitchFamily="18" charset="0"/>
                                    </a:rPr>
                                  </m:ctrlPr>
                                </m:sSubPr>
                                <m:e>
                                  <m:r>
                                    <a:rPr lang="en-GB" sz="1800" i="1">
                                      <a:latin typeface="Cambria Math" panose="02040503050406030204" pitchFamily="18" charset="0"/>
                                    </a:rPr>
                                    <m:t>𝐴</m:t>
                                  </m:r>
                                </m:e>
                                <m:sub>
                                  <m:r>
                                    <a:rPr lang="en-GB" sz="1800" i="1">
                                      <a:latin typeface="Cambria Math" panose="02040503050406030204" pitchFamily="18" charset="0"/>
                                    </a:rPr>
                                    <m:t>1</m:t>
                                  </m:r>
                                </m:sub>
                              </m:sSub>
                              <m:sSup>
                                <m:sSupPr>
                                  <m:ctrlPr>
                                    <a:rPr lang="en-GB" sz="1800" i="1">
                                      <a:latin typeface="Cambria Math" panose="02040503050406030204" pitchFamily="18" charset="0"/>
                                    </a:rPr>
                                  </m:ctrlPr>
                                </m:sSupPr>
                                <m:e>
                                  <m:r>
                                    <a:rPr lang="en-GB" sz="1800" i="1">
                                      <a:latin typeface="Cambria Math" panose="02040503050406030204" pitchFamily="18" charset="0"/>
                                    </a:rPr>
                                    <m:t>𝑒</m:t>
                                  </m:r>
                                </m:e>
                                <m:sup>
                                  <m:r>
                                    <a:rPr lang="en-GB" sz="1800" b="0" i="1" smtClean="0">
                                      <a:latin typeface="Cambria Math" panose="02040503050406030204" pitchFamily="18" charset="0"/>
                                    </a:rPr>
                                    <m:t>−</m:t>
                                  </m:r>
                                  <m:r>
                                    <a:rPr lang="en-GB" sz="1800" i="1">
                                      <a:latin typeface="Cambria Math" panose="02040503050406030204" pitchFamily="18" charset="0"/>
                                    </a:rPr>
                                    <m:t>𝑖</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i="1">
                                          <a:latin typeface="Cambria Math" panose="02040503050406030204" pitchFamily="18" charset="0"/>
                                        </a:rPr>
                                        <m:t>1</m:t>
                                      </m:r>
                                    </m:sub>
                                  </m:sSub>
                                </m:sup>
                              </m:sSup>
                              <m:r>
                                <a:rPr lang="en-GB" sz="1800" i="1">
                                  <a:latin typeface="Cambria Math" panose="02040503050406030204" pitchFamily="18" charset="0"/>
                                </a:rPr>
                                <m:t>+</m:t>
                              </m:r>
                              <m:sSub>
                                <m:sSubPr>
                                  <m:ctrlPr>
                                    <a:rPr lang="en-US" sz="1800" i="1">
                                      <a:latin typeface="Cambria Math" panose="02040503050406030204" pitchFamily="18" charset="0"/>
                                    </a:rPr>
                                  </m:ctrlPr>
                                </m:sSubPr>
                                <m:e>
                                  <m:r>
                                    <a:rPr lang="en-GB" sz="1800" i="1">
                                      <a:latin typeface="Cambria Math" panose="02040503050406030204" pitchFamily="18" charset="0"/>
                                    </a:rPr>
                                    <m:t>𝐴</m:t>
                                  </m:r>
                                </m:e>
                                <m:sub>
                                  <m:r>
                                    <a:rPr lang="en-GB" sz="1800" i="1">
                                      <a:latin typeface="Cambria Math" panose="02040503050406030204" pitchFamily="18" charset="0"/>
                                    </a:rPr>
                                    <m:t>2</m:t>
                                  </m:r>
                                </m:sub>
                              </m:sSub>
                              <m:sSup>
                                <m:sSupPr>
                                  <m:ctrlPr>
                                    <a:rPr lang="en-GB" sz="1800" i="1">
                                      <a:latin typeface="Cambria Math" panose="02040503050406030204" pitchFamily="18" charset="0"/>
                                    </a:rPr>
                                  </m:ctrlPr>
                                </m:sSupPr>
                                <m:e>
                                  <m:r>
                                    <a:rPr lang="en-GB" sz="1800" i="1">
                                      <a:latin typeface="Cambria Math" panose="02040503050406030204" pitchFamily="18" charset="0"/>
                                    </a:rPr>
                                    <m:t>𝑒</m:t>
                                  </m:r>
                                </m:e>
                                <m:sup>
                                  <m:r>
                                    <a:rPr lang="en-GB" sz="1800" b="0" i="1" smtClean="0">
                                      <a:latin typeface="Cambria Math" panose="02040503050406030204" pitchFamily="18" charset="0"/>
                                    </a:rPr>
                                    <m:t>−</m:t>
                                  </m:r>
                                  <m:r>
                                    <a:rPr lang="en-GB" sz="1800" i="1">
                                      <a:latin typeface="Cambria Math" panose="02040503050406030204" pitchFamily="18" charset="0"/>
                                    </a:rPr>
                                    <m:t>𝑖</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i="1">
                                          <a:latin typeface="Cambria Math" panose="02040503050406030204" pitchFamily="18" charset="0"/>
                                          <a:ea typeface="Cambria Math" panose="02040503050406030204" pitchFamily="18" charset="0"/>
                                        </a:rPr>
                                        <m:t>2</m:t>
                                      </m:r>
                                    </m:sub>
                                  </m:sSub>
                                </m:sup>
                              </m:sSup>
                            </m:e>
                          </m:d>
                        </m:e>
                      </m:d>
                    </m:oMath>
                  </m:oMathPara>
                </a14:m>
                <a:endParaRPr lang="en-US" sz="1800" dirty="0"/>
              </a:p>
            </p:txBody>
          </p:sp>
        </mc:Choice>
        <mc:Fallback>
          <p:sp>
            <p:nvSpPr>
              <p:cNvPr id="9" name="TextBox 8">
                <a:extLst>
                  <a:ext uri="{FF2B5EF4-FFF2-40B4-BE49-F238E27FC236}">
                    <a16:creationId xmlns:a16="http://schemas.microsoft.com/office/drawing/2014/main" id="{8B868065-4D3E-A54E-8089-B84E200472A9}"/>
                  </a:ext>
                </a:extLst>
              </p:cNvPr>
              <p:cNvSpPr txBox="1">
                <a:spLocks noRot="1" noChangeAspect="1" noMove="1" noResize="1" noEditPoints="1" noAdjustHandles="1" noChangeArrowheads="1" noChangeShapeType="1" noTextEdit="1"/>
              </p:cNvSpPr>
              <p:nvPr/>
            </p:nvSpPr>
            <p:spPr>
              <a:xfrm>
                <a:off x="2528937" y="1026298"/>
                <a:ext cx="5362558" cy="312650"/>
              </a:xfrm>
              <a:prstGeom prst="rect">
                <a:avLst/>
              </a:prstGeom>
              <a:blipFill>
                <a:blip r:embed="rId3"/>
                <a:stretch>
                  <a:fillRect l="-473" b="-76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EF591D59-655A-AB4D-84F5-D4F41DF56D8B}"/>
                  </a:ext>
                </a:extLst>
              </p:cNvPr>
              <p:cNvSpPr txBox="1"/>
              <p:nvPr/>
            </p:nvSpPr>
            <p:spPr>
              <a:xfrm>
                <a:off x="2575558" y="1657072"/>
                <a:ext cx="472440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sSubSup>
                        <m:sSubSupPr>
                          <m:ctrlPr>
                            <a:rPr lang="en-GB" sz="1800" i="1">
                              <a:latin typeface="Cambria Math" panose="02040503050406030204" pitchFamily="18" charset="0"/>
                            </a:rPr>
                          </m:ctrlPr>
                        </m:sSubSupPr>
                        <m:e>
                          <m:r>
                            <a:rPr lang="en-GB" sz="1800" i="1">
                              <a:latin typeface="Cambria Math" panose="02040503050406030204" pitchFamily="18" charset="0"/>
                            </a:rPr>
                            <m:t>𝐴</m:t>
                          </m:r>
                        </m:e>
                        <m:sub>
                          <m:r>
                            <a:rPr lang="en-GB" sz="1800" i="1">
                              <a:latin typeface="Cambria Math" panose="02040503050406030204" pitchFamily="18" charset="0"/>
                            </a:rPr>
                            <m:t>1</m:t>
                          </m:r>
                        </m:sub>
                        <m:sup>
                          <m:r>
                            <a:rPr lang="en-GB" sz="1800" i="1">
                              <a:latin typeface="Cambria Math" panose="02040503050406030204" pitchFamily="18" charset="0"/>
                            </a:rPr>
                            <m:t>2</m:t>
                          </m:r>
                        </m:sup>
                      </m:sSubSup>
                      <m:r>
                        <a:rPr lang="en-GB" sz="1800" b="0" i="1" smtClean="0">
                          <a:latin typeface="Cambria Math" panose="02040503050406030204" pitchFamily="18" charset="0"/>
                        </a:rPr>
                        <m:t>+</m:t>
                      </m:r>
                      <m:sSubSup>
                        <m:sSubSupPr>
                          <m:ctrlPr>
                            <a:rPr lang="en-GB" sz="1800" i="1">
                              <a:latin typeface="Cambria Math" panose="02040503050406030204" pitchFamily="18" charset="0"/>
                            </a:rPr>
                          </m:ctrlPr>
                        </m:sSubSupPr>
                        <m:e>
                          <m:r>
                            <a:rPr lang="en-GB" sz="1800" i="1">
                              <a:latin typeface="Cambria Math" panose="02040503050406030204" pitchFamily="18" charset="0"/>
                            </a:rPr>
                            <m:t>𝐴</m:t>
                          </m:r>
                        </m:e>
                        <m:sub>
                          <m:r>
                            <a:rPr lang="en-GB" sz="1800" b="0" i="1" smtClean="0">
                              <a:latin typeface="Cambria Math" panose="02040503050406030204" pitchFamily="18" charset="0"/>
                            </a:rPr>
                            <m:t>2</m:t>
                          </m:r>
                        </m:sub>
                        <m:sup>
                          <m:r>
                            <a:rPr lang="en-GB" sz="1800" i="1">
                              <a:latin typeface="Cambria Math" panose="02040503050406030204" pitchFamily="18" charset="0"/>
                            </a:rPr>
                            <m:t>2</m:t>
                          </m:r>
                        </m:sup>
                      </m:sSubSup>
                      <m:r>
                        <a:rPr lang="en-GB" sz="1800" b="0" i="1" smtClean="0">
                          <a:latin typeface="Cambria Math" panose="02040503050406030204" pitchFamily="18" charset="0"/>
                        </a:rPr>
                        <m:t>+</m:t>
                      </m:r>
                      <m:sSub>
                        <m:sSubPr>
                          <m:ctrlPr>
                            <a:rPr lang="en-US" sz="1800" i="1">
                              <a:latin typeface="Cambria Math" panose="02040503050406030204" pitchFamily="18" charset="0"/>
                            </a:rPr>
                          </m:ctrlPr>
                        </m:sSubPr>
                        <m:e>
                          <m:r>
                            <a:rPr lang="en-GB" sz="1800" i="1">
                              <a:latin typeface="Cambria Math" panose="02040503050406030204" pitchFamily="18" charset="0"/>
                            </a:rPr>
                            <m:t>𝐴</m:t>
                          </m:r>
                        </m:e>
                        <m:sub>
                          <m:r>
                            <a:rPr lang="en-GB" sz="1800" i="1">
                              <a:latin typeface="Cambria Math" panose="02040503050406030204" pitchFamily="18" charset="0"/>
                            </a:rPr>
                            <m:t>1</m:t>
                          </m:r>
                        </m:sub>
                      </m:sSub>
                      <m:sSub>
                        <m:sSubPr>
                          <m:ctrlPr>
                            <a:rPr lang="en-US" sz="1800" i="1">
                              <a:latin typeface="Cambria Math" panose="02040503050406030204" pitchFamily="18" charset="0"/>
                            </a:rPr>
                          </m:ctrlPr>
                        </m:sSubPr>
                        <m:e>
                          <m:r>
                            <a:rPr lang="en-GB" sz="1800" i="1">
                              <a:latin typeface="Cambria Math" panose="02040503050406030204" pitchFamily="18" charset="0"/>
                            </a:rPr>
                            <m:t>𝐴</m:t>
                          </m:r>
                        </m:e>
                        <m:sub>
                          <m:r>
                            <a:rPr lang="en-GB" sz="1800" b="0" i="1" smtClean="0">
                              <a:latin typeface="Cambria Math" panose="02040503050406030204" pitchFamily="18" charset="0"/>
                            </a:rPr>
                            <m:t>2</m:t>
                          </m:r>
                        </m:sub>
                      </m:sSub>
                      <m:d>
                        <m:dPr>
                          <m:ctrlPr>
                            <a:rPr lang="en-GB" sz="1800" i="1" smtClean="0">
                              <a:latin typeface="Cambria Math" panose="02040503050406030204" pitchFamily="18" charset="0"/>
                            </a:rPr>
                          </m:ctrlPr>
                        </m:dPr>
                        <m:e>
                          <m:d>
                            <m:dPr>
                              <m:begChr m:val="⟨"/>
                              <m:endChr m:val="⟩"/>
                              <m:ctrlPr>
                                <a:rPr lang="en-GB" sz="1800" i="1" smtClean="0">
                                  <a:latin typeface="Cambria Math" panose="02040503050406030204" pitchFamily="18" charset="0"/>
                                </a:rPr>
                              </m:ctrlPr>
                            </m:dPr>
                            <m:e>
                              <m:sSup>
                                <m:sSupPr>
                                  <m:ctrlPr>
                                    <a:rPr lang="en-GB" sz="1800" i="1" smtClean="0">
                                      <a:latin typeface="Cambria Math" panose="02040503050406030204" pitchFamily="18" charset="0"/>
                                    </a:rPr>
                                  </m:ctrlPr>
                                </m:sSupPr>
                                <m:e>
                                  <m:r>
                                    <a:rPr lang="en-GB" sz="1800" b="0" i="1" smtClean="0">
                                      <a:latin typeface="Cambria Math" panose="02040503050406030204" pitchFamily="18" charset="0"/>
                                    </a:rPr>
                                    <m:t>𝑒</m:t>
                                  </m:r>
                                </m:e>
                                <m:sup>
                                  <m:r>
                                    <a:rPr lang="en-GB" sz="1800" b="0" i="1" smtClean="0">
                                      <a:latin typeface="Cambria Math" panose="02040503050406030204" pitchFamily="18" charset="0"/>
                                    </a:rPr>
                                    <m:t>𝑖</m:t>
                                  </m:r>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i="1">
                                          <a:latin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b="0" i="1" smtClean="0">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rPr>
                                    <m:t>)</m:t>
                                  </m:r>
                                </m:sup>
                              </m:sSup>
                            </m:e>
                          </m:d>
                          <m:r>
                            <a:rPr lang="en-GB" sz="1800" b="0" i="1" smtClean="0">
                              <a:latin typeface="Cambria Math" panose="02040503050406030204" pitchFamily="18" charset="0"/>
                            </a:rPr>
                            <m:t>+</m:t>
                          </m:r>
                          <m:d>
                            <m:dPr>
                              <m:begChr m:val="⟨"/>
                              <m:endChr m:val="⟩"/>
                              <m:ctrlPr>
                                <a:rPr lang="en-GB" sz="1800" i="1">
                                  <a:latin typeface="Cambria Math" panose="02040503050406030204" pitchFamily="18" charset="0"/>
                                </a:rPr>
                              </m:ctrlPr>
                            </m:dPr>
                            <m:e>
                              <m:sSup>
                                <m:sSupPr>
                                  <m:ctrlPr>
                                    <a:rPr lang="en-GB" sz="1800" i="1">
                                      <a:latin typeface="Cambria Math" panose="02040503050406030204" pitchFamily="18" charset="0"/>
                                    </a:rPr>
                                  </m:ctrlPr>
                                </m:sSupPr>
                                <m:e>
                                  <m:r>
                                    <a:rPr lang="en-GB" sz="1800" i="1">
                                      <a:latin typeface="Cambria Math" panose="02040503050406030204" pitchFamily="18" charset="0"/>
                                    </a:rPr>
                                    <m:t>𝑒</m:t>
                                  </m:r>
                                </m:e>
                                <m:sup>
                                  <m:r>
                                    <a:rPr lang="en-GB" sz="1800" i="1">
                                      <a:latin typeface="Cambria Math" panose="02040503050406030204" pitchFamily="18" charset="0"/>
                                    </a:rPr>
                                    <m:t>𝑖</m:t>
                                  </m:r>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b="0" i="1" smtClean="0">
                                          <a:latin typeface="Cambria Math" panose="02040503050406030204" pitchFamily="18" charset="0"/>
                                          <a:ea typeface="Cambria Math" panose="02040503050406030204" pitchFamily="18" charset="0"/>
                                        </a:rPr>
                                        <m:t>2</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b="0" i="1" smtClean="0">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rPr>
                                    <m:t>)</m:t>
                                  </m:r>
                                </m:sup>
                              </m:sSup>
                            </m:e>
                          </m:d>
                        </m:e>
                      </m:d>
                    </m:oMath>
                  </m:oMathPara>
                </a14:m>
                <a:endParaRPr lang="en-US" sz="1800" dirty="0"/>
              </a:p>
            </p:txBody>
          </p:sp>
        </mc:Choice>
        <mc:Fallback>
          <p:sp>
            <p:nvSpPr>
              <p:cNvPr id="37" name="TextBox 36">
                <a:extLst>
                  <a:ext uri="{FF2B5EF4-FFF2-40B4-BE49-F238E27FC236}">
                    <a16:creationId xmlns:a16="http://schemas.microsoft.com/office/drawing/2014/main" id="{EF591D59-655A-AB4D-84F5-D4F41DF56D8B}"/>
                  </a:ext>
                </a:extLst>
              </p:cNvPr>
              <p:cNvSpPr txBox="1">
                <a:spLocks noRot="1" noChangeAspect="1" noMove="1" noResize="1" noEditPoints="1" noAdjustHandles="1" noChangeArrowheads="1" noChangeShapeType="1" noTextEdit="1"/>
              </p:cNvSpPr>
              <p:nvPr/>
            </p:nvSpPr>
            <p:spPr>
              <a:xfrm>
                <a:off x="2575558" y="1657072"/>
                <a:ext cx="4724400" cy="40498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32F5A804-A513-2444-A662-0852F0DED8FE}"/>
                  </a:ext>
                </a:extLst>
              </p:cNvPr>
              <p:cNvSpPr txBox="1"/>
              <p:nvPr/>
            </p:nvSpPr>
            <p:spPr>
              <a:xfrm>
                <a:off x="2528937" y="2229979"/>
                <a:ext cx="472440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𝐼</m:t>
                          </m:r>
                        </m:e>
                        <m:sub>
                          <m:r>
                            <a:rPr lang="en-GB" sz="1800" b="0" i="1" smtClean="0">
                              <a:latin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𝐼</m:t>
                          </m:r>
                        </m:e>
                        <m:sub>
                          <m:r>
                            <a:rPr lang="en-GB" sz="1800" b="0" i="1" smtClean="0">
                              <a:latin typeface="Cambria Math" panose="02040503050406030204" pitchFamily="18" charset="0"/>
                            </a:rPr>
                            <m:t>2</m:t>
                          </m:r>
                        </m:sub>
                      </m:sSub>
                      <m:r>
                        <a:rPr lang="en-GB" sz="1800" b="0" i="1" smtClean="0">
                          <a:latin typeface="Cambria Math" panose="02040503050406030204" pitchFamily="18" charset="0"/>
                        </a:rPr>
                        <m:t>+</m:t>
                      </m:r>
                      <m:sSub>
                        <m:sSubPr>
                          <m:ctrlPr>
                            <a:rPr lang="en-US" sz="1800" i="1">
                              <a:latin typeface="Cambria Math" panose="02040503050406030204" pitchFamily="18" charset="0"/>
                            </a:rPr>
                          </m:ctrlPr>
                        </m:sSubPr>
                        <m:e>
                          <m:r>
                            <a:rPr lang="en-GB" sz="1800" i="1">
                              <a:latin typeface="Cambria Math" panose="02040503050406030204" pitchFamily="18" charset="0"/>
                            </a:rPr>
                            <m:t>𝐴</m:t>
                          </m:r>
                        </m:e>
                        <m:sub>
                          <m:r>
                            <a:rPr lang="en-GB" sz="1800" i="1">
                              <a:latin typeface="Cambria Math" panose="02040503050406030204" pitchFamily="18" charset="0"/>
                            </a:rPr>
                            <m:t>1</m:t>
                          </m:r>
                        </m:sub>
                      </m:sSub>
                      <m:sSub>
                        <m:sSubPr>
                          <m:ctrlPr>
                            <a:rPr lang="en-US" sz="1800" i="1">
                              <a:latin typeface="Cambria Math" panose="02040503050406030204" pitchFamily="18" charset="0"/>
                            </a:rPr>
                          </m:ctrlPr>
                        </m:sSubPr>
                        <m:e>
                          <m:r>
                            <a:rPr lang="en-GB" sz="1800" i="1">
                              <a:latin typeface="Cambria Math" panose="02040503050406030204" pitchFamily="18" charset="0"/>
                            </a:rPr>
                            <m:t>𝐴</m:t>
                          </m:r>
                        </m:e>
                        <m:sub>
                          <m:r>
                            <a:rPr lang="en-GB" sz="1800" b="0" i="1" smtClean="0">
                              <a:latin typeface="Cambria Math" panose="02040503050406030204" pitchFamily="18" charset="0"/>
                            </a:rPr>
                            <m:t>2</m:t>
                          </m:r>
                        </m:sub>
                      </m:sSub>
                      <m:d>
                        <m:dPr>
                          <m:ctrlPr>
                            <a:rPr lang="en-GB" sz="1800" i="1" smtClean="0">
                              <a:latin typeface="Cambria Math" panose="02040503050406030204" pitchFamily="18" charset="0"/>
                            </a:rPr>
                          </m:ctrlPr>
                        </m:dPr>
                        <m:e>
                          <m:d>
                            <m:dPr>
                              <m:begChr m:val="⟨"/>
                              <m:endChr m:val="⟩"/>
                              <m:ctrlPr>
                                <a:rPr lang="en-GB" sz="1800" i="1" smtClean="0">
                                  <a:latin typeface="Cambria Math" panose="02040503050406030204" pitchFamily="18" charset="0"/>
                                </a:rPr>
                              </m:ctrlPr>
                            </m:dPr>
                            <m:e>
                              <m:sSup>
                                <m:sSupPr>
                                  <m:ctrlPr>
                                    <a:rPr lang="en-GB" sz="1800" i="1" smtClean="0">
                                      <a:latin typeface="Cambria Math" panose="02040503050406030204" pitchFamily="18" charset="0"/>
                                    </a:rPr>
                                  </m:ctrlPr>
                                </m:sSupPr>
                                <m:e>
                                  <m:r>
                                    <a:rPr lang="en-GB" sz="1800" b="0" i="1" smtClean="0">
                                      <a:latin typeface="Cambria Math" panose="02040503050406030204" pitchFamily="18" charset="0"/>
                                    </a:rPr>
                                    <m:t>𝑒</m:t>
                                  </m:r>
                                </m:e>
                                <m:sup>
                                  <m:r>
                                    <a:rPr lang="en-GB" sz="1800" b="0" i="1" smtClean="0">
                                      <a:latin typeface="Cambria Math" panose="02040503050406030204" pitchFamily="18" charset="0"/>
                                    </a:rPr>
                                    <m:t>𝑖</m:t>
                                  </m:r>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i="1">
                                          <a:latin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b="0" i="1" smtClean="0">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rPr>
                                    <m:t>)</m:t>
                                  </m:r>
                                </m:sup>
                              </m:sSup>
                            </m:e>
                          </m:d>
                          <m:r>
                            <a:rPr lang="en-GB" sz="1800" b="0" i="1" smtClean="0">
                              <a:latin typeface="Cambria Math" panose="02040503050406030204" pitchFamily="18" charset="0"/>
                            </a:rPr>
                            <m:t>+</m:t>
                          </m:r>
                          <m:d>
                            <m:dPr>
                              <m:begChr m:val="⟨"/>
                              <m:endChr m:val="⟩"/>
                              <m:ctrlPr>
                                <a:rPr lang="en-GB" sz="1800" i="1">
                                  <a:latin typeface="Cambria Math" panose="02040503050406030204" pitchFamily="18" charset="0"/>
                                </a:rPr>
                              </m:ctrlPr>
                            </m:dPr>
                            <m:e>
                              <m:sSup>
                                <m:sSupPr>
                                  <m:ctrlPr>
                                    <a:rPr lang="en-GB" sz="1800" i="1">
                                      <a:latin typeface="Cambria Math" panose="02040503050406030204" pitchFamily="18" charset="0"/>
                                    </a:rPr>
                                  </m:ctrlPr>
                                </m:sSupPr>
                                <m:e>
                                  <m:r>
                                    <a:rPr lang="en-GB" sz="1800" i="1">
                                      <a:latin typeface="Cambria Math" panose="02040503050406030204" pitchFamily="18" charset="0"/>
                                    </a:rPr>
                                    <m:t>𝑒</m:t>
                                  </m:r>
                                </m:e>
                                <m:sup>
                                  <m:r>
                                    <a:rPr lang="en-GB" sz="1800" i="1">
                                      <a:latin typeface="Cambria Math" panose="02040503050406030204" pitchFamily="18" charset="0"/>
                                    </a:rPr>
                                    <m:t>𝑖</m:t>
                                  </m:r>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b="0" i="1" smtClean="0">
                                          <a:latin typeface="Cambria Math" panose="02040503050406030204" pitchFamily="18" charset="0"/>
                                          <a:ea typeface="Cambria Math" panose="02040503050406030204" pitchFamily="18" charset="0"/>
                                        </a:rPr>
                                        <m:t>2</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b="0" i="1" smtClean="0">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rPr>
                                    <m:t>)</m:t>
                                  </m:r>
                                </m:sup>
                              </m:sSup>
                            </m:e>
                          </m:d>
                        </m:e>
                      </m:d>
                    </m:oMath>
                  </m:oMathPara>
                </a14:m>
                <a:endParaRPr lang="en-US" sz="1800" dirty="0"/>
              </a:p>
            </p:txBody>
          </p:sp>
        </mc:Choice>
        <mc:Fallback>
          <p:sp>
            <p:nvSpPr>
              <p:cNvPr id="40" name="TextBox 39">
                <a:extLst>
                  <a:ext uri="{FF2B5EF4-FFF2-40B4-BE49-F238E27FC236}">
                    <a16:creationId xmlns:a16="http://schemas.microsoft.com/office/drawing/2014/main" id="{32F5A804-A513-2444-A662-0852F0DED8FE}"/>
                  </a:ext>
                </a:extLst>
              </p:cNvPr>
              <p:cNvSpPr txBox="1">
                <a:spLocks noRot="1" noChangeAspect="1" noMove="1" noResize="1" noEditPoints="1" noAdjustHandles="1" noChangeArrowheads="1" noChangeShapeType="1" noTextEdit="1"/>
              </p:cNvSpPr>
              <p:nvPr/>
            </p:nvSpPr>
            <p:spPr>
              <a:xfrm>
                <a:off x="2528937" y="2229979"/>
                <a:ext cx="4724400" cy="40498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BAED253-19F8-3A4F-BB7B-6592A15384A6}"/>
                  </a:ext>
                </a:extLst>
              </p:cNvPr>
              <p:cNvSpPr txBox="1"/>
              <p:nvPr/>
            </p:nvSpPr>
            <p:spPr>
              <a:xfrm>
                <a:off x="1157641" y="2885460"/>
                <a:ext cx="3971921" cy="369332"/>
              </a:xfrm>
              <a:prstGeom prst="rect">
                <a:avLst/>
              </a:prstGeom>
              <a:noFill/>
            </p:spPr>
            <p:txBody>
              <a:bodyPr wrap="none" rtlCol="0">
                <a:spAutoFit/>
              </a:bodyPr>
              <a:lstStyle/>
              <a:p>
                <a:r>
                  <a:rPr lang="en-US" sz="1800" dirty="0"/>
                  <a:t>Incoherent waves: </a:t>
                </a:r>
                <a14:m>
                  <m:oMath xmlns:m="http://schemas.openxmlformats.org/officeDocument/2006/math">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i="1">
                            <a:latin typeface="Cambria Math" panose="02040503050406030204" pitchFamily="18" charset="0"/>
                          </a:rPr>
                          <m:t>1</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i="1">
                            <a:latin typeface="Cambria Math" panose="02040503050406030204" pitchFamily="18" charset="0"/>
                            <a:ea typeface="Cambria Math" panose="02040503050406030204" pitchFamily="18" charset="0"/>
                          </a:rPr>
                          <m:t>2</m:t>
                        </m:r>
                      </m:sub>
                    </m:sSub>
                  </m:oMath>
                </a14:m>
                <a:r>
                  <a:rPr lang="en-US" sz="1800" dirty="0"/>
                  <a:t> is unrelated. </a:t>
                </a:r>
              </a:p>
            </p:txBody>
          </p:sp>
        </mc:Choice>
        <mc:Fallback>
          <p:sp>
            <p:nvSpPr>
              <p:cNvPr id="17" name="TextBox 16">
                <a:extLst>
                  <a:ext uri="{FF2B5EF4-FFF2-40B4-BE49-F238E27FC236}">
                    <a16:creationId xmlns:a16="http://schemas.microsoft.com/office/drawing/2014/main" id="{4BAED253-19F8-3A4F-BB7B-6592A15384A6}"/>
                  </a:ext>
                </a:extLst>
              </p:cNvPr>
              <p:cNvSpPr txBox="1">
                <a:spLocks noRot="1" noChangeAspect="1" noMove="1" noResize="1" noEditPoints="1" noAdjustHandles="1" noChangeArrowheads="1" noChangeShapeType="1" noTextEdit="1"/>
              </p:cNvSpPr>
              <p:nvPr/>
            </p:nvSpPr>
            <p:spPr>
              <a:xfrm>
                <a:off x="1157641" y="2885460"/>
                <a:ext cx="3971921" cy="369332"/>
              </a:xfrm>
              <a:prstGeom prst="rect">
                <a:avLst/>
              </a:prstGeom>
              <a:blipFill>
                <a:blip r:embed="rId6"/>
                <a:stretch>
                  <a:fillRect l="-1597" t="-6667" r="-639"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42CDC82D-20B5-B749-8A31-CE483922DA39}"/>
                  </a:ext>
                </a:extLst>
              </p:cNvPr>
              <p:cNvSpPr txBox="1"/>
              <p:nvPr/>
            </p:nvSpPr>
            <p:spPr>
              <a:xfrm>
                <a:off x="4906681" y="2852446"/>
                <a:ext cx="3172460" cy="4023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800" i="1" smtClean="0">
                              <a:latin typeface="Cambria Math" panose="02040503050406030204" pitchFamily="18" charset="0"/>
                            </a:rPr>
                          </m:ctrlPr>
                        </m:dPr>
                        <m:e>
                          <m:sSup>
                            <m:sSupPr>
                              <m:ctrlPr>
                                <a:rPr lang="en-GB" sz="1800" i="1" smtClean="0">
                                  <a:latin typeface="Cambria Math" panose="02040503050406030204" pitchFamily="18" charset="0"/>
                                </a:rPr>
                              </m:ctrlPr>
                            </m:sSupPr>
                            <m:e>
                              <m:r>
                                <a:rPr lang="en-GB" sz="1800" b="0" i="1" smtClean="0">
                                  <a:latin typeface="Cambria Math" panose="02040503050406030204" pitchFamily="18" charset="0"/>
                                </a:rPr>
                                <m:t>𝑒</m:t>
                              </m:r>
                            </m:e>
                            <m:sup>
                              <m:r>
                                <a:rPr lang="en-GB" sz="1800" b="0" i="1" smtClean="0">
                                  <a:latin typeface="Cambria Math" panose="02040503050406030204" pitchFamily="18" charset="0"/>
                                </a:rPr>
                                <m:t>𝑖</m:t>
                              </m:r>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i="1">
                                      <a:latin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b="0" i="1" smtClean="0">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rPr>
                                <m:t>)</m:t>
                              </m:r>
                            </m:sup>
                          </m:sSup>
                        </m:e>
                      </m:d>
                      <m:r>
                        <a:rPr lang="en-GB" sz="1800" b="0" i="1" smtClean="0">
                          <a:latin typeface="Cambria Math" panose="02040503050406030204" pitchFamily="18" charset="0"/>
                        </a:rPr>
                        <m:t>=</m:t>
                      </m:r>
                      <m:d>
                        <m:dPr>
                          <m:begChr m:val="⟨"/>
                          <m:endChr m:val="⟩"/>
                          <m:ctrlPr>
                            <a:rPr lang="en-GB" sz="1800" i="1">
                              <a:latin typeface="Cambria Math" panose="02040503050406030204" pitchFamily="18" charset="0"/>
                            </a:rPr>
                          </m:ctrlPr>
                        </m:dPr>
                        <m:e>
                          <m:sSup>
                            <m:sSupPr>
                              <m:ctrlPr>
                                <a:rPr lang="en-GB" sz="1800" i="1">
                                  <a:latin typeface="Cambria Math" panose="02040503050406030204" pitchFamily="18" charset="0"/>
                                </a:rPr>
                              </m:ctrlPr>
                            </m:sSupPr>
                            <m:e>
                              <m:r>
                                <a:rPr lang="en-GB" sz="1800" i="1">
                                  <a:latin typeface="Cambria Math" panose="02040503050406030204" pitchFamily="18" charset="0"/>
                                </a:rPr>
                                <m:t>𝑒</m:t>
                              </m:r>
                            </m:e>
                            <m:sup>
                              <m:r>
                                <a:rPr lang="en-GB" sz="1800" i="1">
                                  <a:latin typeface="Cambria Math" panose="02040503050406030204" pitchFamily="18" charset="0"/>
                                </a:rPr>
                                <m:t>𝑖</m:t>
                              </m:r>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b="0" i="1" smtClean="0">
                                      <a:latin typeface="Cambria Math" panose="02040503050406030204" pitchFamily="18" charset="0"/>
                                      <a:ea typeface="Cambria Math" panose="02040503050406030204" pitchFamily="18" charset="0"/>
                                    </a:rPr>
                                    <m:t>2</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b="0" i="1" smtClean="0">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rPr>
                                <m:t>)</m:t>
                              </m:r>
                            </m:sup>
                          </m:sSup>
                        </m:e>
                      </m:d>
                      <m:r>
                        <a:rPr lang="en-GB" sz="1800" b="0" i="1" smtClean="0">
                          <a:latin typeface="Cambria Math" panose="02040503050406030204" pitchFamily="18" charset="0"/>
                        </a:rPr>
                        <m:t>=0</m:t>
                      </m:r>
                    </m:oMath>
                  </m:oMathPara>
                </a14:m>
                <a:endParaRPr lang="en-US" sz="1800" dirty="0"/>
              </a:p>
            </p:txBody>
          </p:sp>
        </mc:Choice>
        <mc:Fallback>
          <p:sp>
            <p:nvSpPr>
              <p:cNvPr id="41" name="TextBox 40">
                <a:extLst>
                  <a:ext uri="{FF2B5EF4-FFF2-40B4-BE49-F238E27FC236}">
                    <a16:creationId xmlns:a16="http://schemas.microsoft.com/office/drawing/2014/main" id="{42CDC82D-20B5-B749-8A31-CE483922DA39}"/>
                  </a:ext>
                </a:extLst>
              </p:cNvPr>
              <p:cNvSpPr txBox="1">
                <a:spLocks noRot="1" noChangeAspect="1" noMove="1" noResize="1" noEditPoints="1" noAdjustHandles="1" noChangeArrowheads="1" noChangeShapeType="1" noTextEdit="1"/>
              </p:cNvSpPr>
              <p:nvPr/>
            </p:nvSpPr>
            <p:spPr>
              <a:xfrm>
                <a:off x="4906681" y="2852446"/>
                <a:ext cx="3172460" cy="4023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B560C8C1-83B9-464E-A414-87CEBD216A7A}"/>
                  </a:ext>
                </a:extLst>
              </p:cNvPr>
              <p:cNvSpPr txBox="1"/>
              <p:nvPr/>
            </p:nvSpPr>
            <p:spPr>
              <a:xfrm>
                <a:off x="2394914" y="3425353"/>
                <a:ext cx="45872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𝐼</m:t>
                          </m:r>
                        </m:e>
                        <m:sub>
                          <m:r>
                            <a:rPr lang="en-GB" sz="1800" b="0" i="1" smtClean="0">
                              <a:latin typeface="Cambria Math" panose="02040503050406030204" pitchFamily="18" charset="0"/>
                            </a:rPr>
                            <m:t>𝑖𝑛𝑐𝑜h𝑒𝑟𝑒𝑛𝑡</m:t>
                          </m:r>
                        </m:sub>
                      </m:sSub>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𝐼</m:t>
                          </m:r>
                        </m:e>
                        <m:sub>
                          <m:r>
                            <a:rPr lang="en-GB" sz="1800" b="0" i="1" smtClean="0">
                              <a:latin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𝐼</m:t>
                          </m:r>
                        </m:e>
                        <m:sub>
                          <m:r>
                            <a:rPr lang="en-GB" sz="1800" b="0" i="1" smtClean="0">
                              <a:latin typeface="Cambria Math" panose="02040503050406030204" pitchFamily="18" charset="0"/>
                            </a:rPr>
                            <m:t>2</m:t>
                          </m:r>
                        </m:sub>
                      </m:sSub>
                    </m:oMath>
                  </m:oMathPara>
                </a14:m>
                <a:endParaRPr lang="en-US" sz="1800" dirty="0"/>
              </a:p>
            </p:txBody>
          </p:sp>
        </mc:Choice>
        <mc:Fallback>
          <p:sp>
            <p:nvSpPr>
              <p:cNvPr id="42" name="TextBox 41">
                <a:extLst>
                  <a:ext uri="{FF2B5EF4-FFF2-40B4-BE49-F238E27FC236}">
                    <a16:creationId xmlns:a16="http://schemas.microsoft.com/office/drawing/2014/main" id="{B560C8C1-83B9-464E-A414-87CEBD216A7A}"/>
                  </a:ext>
                </a:extLst>
              </p:cNvPr>
              <p:cNvSpPr txBox="1">
                <a:spLocks noRot="1" noChangeAspect="1" noMove="1" noResize="1" noEditPoints="1" noAdjustHandles="1" noChangeArrowheads="1" noChangeShapeType="1" noTextEdit="1"/>
              </p:cNvSpPr>
              <p:nvPr/>
            </p:nvSpPr>
            <p:spPr>
              <a:xfrm>
                <a:off x="2394914" y="3425353"/>
                <a:ext cx="458724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109D6DBC-2A1C-5F44-B363-D1E54144E9B2}"/>
                  </a:ext>
                </a:extLst>
              </p:cNvPr>
              <p:cNvSpPr txBox="1"/>
              <p:nvPr/>
            </p:nvSpPr>
            <p:spPr>
              <a:xfrm>
                <a:off x="582700" y="4072701"/>
                <a:ext cx="4828951" cy="369332"/>
              </a:xfrm>
              <a:prstGeom prst="rect">
                <a:avLst/>
              </a:prstGeom>
              <a:noFill/>
            </p:spPr>
            <p:txBody>
              <a:bodyPr wrap="none" rtlCol="0">
                <a:spAutoFit/>
              </a:bodyPr>
              <a:lstStyle/>
              <a:p>
                <a:r>
                  <a:rPr lang="en-US" sz="1800" dirty="0"/>
                  <a:t>Coherent waves: </a:t>
                </a:r>
                <a14:m>
                  <m:oMath xmlns:m="http://schemas.openxmlformats.org/officeDocument/2006/math">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i="1">
                            <a:latin typeface="Cambria Math" panose="02040503050406030204" pitchFamily="18" charset="0"/>
                          </a:rPr>
                          <m:t>1</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i="1">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𝛿</m:t>
                    </m:r>
                  </m:oMath>
                </a14:m>
                <a:r>
                  <a:rPr lang="en-US" sz="1800" dirty="0"/>
                  <a:t> is a definite value. </a:t>
                </a:r>
              </a:p>
            </p:txBody>
          </p:sp>
        </mc:Choice>
        <mc:Fallback>
          <p:sp>
            <p:nvSpPr>
              <p:cNvPr id="43" name="TextBox 42">
                <a:extLst>
                  <a:ext uri="{FF2B5EF4-FFF2-40B4-BE49-F238E27FC236}">
                    <a16:creationId xmlns:a16="http://schemas.microsoft.com/office/drawing/2014/main" id="{109D6DBC-2A1C-5F44-B363-D1E54144E9B2}"/>
                  </a:ext>
                </a:extLst>
              </p:cNvPr>
              <p:cNvSpPr txBox="1">
                <a:spLocks noRot="1" noChangeAspect="1" noMove="1" noResize="1" noEditPoints="1" noAdjustHandles="1" noChangeArrowheads="1" noChangeShapeType="1" noTextEdit="1"/>
              </p:cNvSpPr>
              <p:nvPr/>
            </p:nvSpPr>
            <p:spPr>
              <a:xfrm>
                <a:off x="582700" y="4072701"/>
                <a:ext cx="4828951" cy="369332"/>
              </a:xfrm>
              <a:prstGeom prst="rect">
                <a:avLst/>
              </a:prstGeom>
              <a:blipFill>
                <a:blip r:embed="rId9"/>
                <a:stretch>
                  <a:fillRect l="-1312" t="-6667"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575EBF95-49C0-264E-A95B-B482DF852E92}"/>
                  </a:ext>
                </a:extLst>
              </p:cNvPr>
              <p:cNvSpPr txBox="1"/>
              <p:nvPr/>
            </p:nvSpPr>
            <p:spPr>
              <a:xfrm>
                <a:off x="4937758" y="4072701"/>
                <a:ext cx="4206240" cy="4023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800" i="1" smtClean="0">
                              <a:latin typeface="Cambria Math" panose="02040503050406030204" pitchFamily="18" charset="0"/>
                            </a:rPr>
                          </m:ctrlPr>
                        </m:dPr>
                        <m:e>
                          <m:sSup>
                            <m:sSupPr>
                              <m:ctrlPr>
                                <a:rPr lang="en-GB" sz="1800" i="1" smtClean="0">
                                  <a:latin typeface="Cambria Math" panose="02040503050406030204" pitchFamily="18" charset="0"/>
                                </a:rPr>
                              </m:ctrlPr>
                            </m:sSupPr>
                            <m:e>
                              <m:r>
                                <a:rPr lang="en-GB" sz="1800" b="0" i="1" smtClean="0">
                                  <a:latin typeface="Cambria Math" panose="02040503050406030204" pitchFamily="18" charset="0"/>
                                </a:rPr>
                                <m:t>𝑒</m:t>
                              </m:r>
                            </m:e>
                            <m:sup>
                              <m:r>
                                <a:rPr lang="en-GB" sz="1800" b="0" i="1" smtClean="0">
                                  <a:latin typeface="Cambria Math" panose="02040503050406030204" pitchFamily="18" charset="0"/>
                                </a:rPr>
                                <m:t>𝑖</m:t>
                              </m:r>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i="1">
                                      <a:latin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b="0" i="1" smtClean="0">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rPr>
                                <m:t>)</m:t>
                              </m:r>
                            </m:sup>
                          </m:sSup>
                        </m:e>
                      </m:d>
                      <m:r>
                        <a:rPr lang="en-GB" sz="1800" b="0" i="1" smtClean="0">
                          <a:latin typeface="Cambria Math" panose="02040503050406030204" pitchFamily="18" charset="0"/>
                        </a:rPr>
                        <m:t>+</m:t>
                      </m:r>
                      <m:d>
                        <m:dPr>
                          <m:begChr m:val="⟨"/>
                          <m:endChr m:val="⟩"/>
                          <m:ctrlPr>
                            <a:rPr lang="en-GB" sz="1800" i="1">
                              <a:latin typeface="Cambria Math" panose="02040503050406030204" pitchFamily="18" charset="0"/>
                            </a:rPr>
                          </m:ctrlPr>
                        </m:dPr>
                        <m:e>
                          <m:sSup>
                            <m:sSupPr>
                              <m:ctrlPr>
                                <a:rPr lang="en-GB" sz="1800" i="1">
                                  <a:latin typeface="Cambria Math" panose="02040503050406030204" pitchFamily="18" charset="0"/>
                                </a:rPr>
                              </m:ctrlPr>
                            </m:sSupPr>
                            <m:e>
                              <m:r>
                                <a:rPr lang="en-GB" sz="1800" i="1">
                                  <a:latin typeface="Cambria Math" panose="02040503050406030204" pitchFamily="18" charset="0"/>
                                </a:rPr>
                                <m:t>𝑒</m:t>
                              </m:r>
                            </m:e>
                            <m:sup>
                              <m:r>
                                <a:rPr lang="en-GB" sz="1800" i="1">
                                  <a:latin typeface="Cambria Math" panose="02040503050406030204" pitchFamily="18" charset="0"/>
                                </a:rPr>
                                <m:t>𝑖</m:t>
                              </m:r>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b="0" i="1" smtClean="0">
                                      <a:latin typeface="Cambria Math" panose="02040503050406030204" pitchFamily="18" charset="0"/>
                                      <a:ea typeface="Cambria Math" panose="02040503050406030204" pitchFamily="18" charset="0"/>
                                    </a:rPr>
                                    <m:t>2</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𝜑</m:t>
                                  </m:r>
                                </m:e>
                                <m:sub>
                                  <m:r>
                                    <a:rPr lang="en-GB" sz="1800" b="0" i="1" smtClean="0">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rPr>
                                <m:t>)</m:t>
                              </m:r>
                            </m:sup>
                          </m:sSup>
                        </m:e>
                      </m:d>
                      <m:r>
                        <a:rPr lang="en-GB" sz="1800" b="0" i="1" smtClean="0">
                          <a:latin typeface="Cambria Math" panose="02040503050406030204" pitchFamily="18" charset="0"/>
                        </a:rPr>
                        <m:t>=2</m:t>
                      </m:r>
                      <m:func>
                        <m:funcPr>
                          <m:ctrlPr>
                            <a:rPr lang="en-GB" sz="1800" b="0" i="1" smtClean="0">
                              <a:latin typeface="Cambria Math" panose="02040503050406030204" pitchFamily="18" charset="0"/>
                            </a:rPr>
                          </m:ctrlPr>
                        </m:funcPr>
                        <m:fName>
                          <m:r>
                            <m:rPr>
                              <m:sty m:val="p"/>
                            </m:rPr>
                            <a:rPr lang="en-GB" sz="1800" b="0" i="0" smtClean="0">
                              <a:latin typeface="Cambria Math" panose="02040503050406030204" pitchFamily="18" charset="0"/>
                            </a:rPr>
                            <m:t>cos</m:t>
                          </m:r>
                        </m:fName>
                        <m:e>
                          <m:r>
                            <a:rPr lang="en-GB" sz="1800" b="0" i="1" smtClean="0">
                              <a:latin typeface="Cambria Math" panose="02040503050406030204" pitchFamily="18" charset="0"/>
                              <a:ea typeface="Cambria Math" panose="02040503050406030204" pitchFamily="18" charset="0"/>
                            </a:rPr>
                            <m:t>𝛿</m:t>
                          </m:r>
                        </m:e>
                      </m:func>
                    </m:oMath>
                  </m:oMathPara>
                </a14:m>
                <a:endParaRPr lang="en-US" sz="1800" dirty="0"/>
              </a:p>
            </p:txBody>
          </p:sp>
        </mc:Choice>
        <mc:Fallback>
          <p:sp>
            <p:nvSpPr>
              <p:cNvPr id="44" name="TextBox 43">
                <a:extLst>
                  <a:ext uri="{FF2B5EF4-FFF2-40B4-BE49-F238E27FC236}">
                    <a16:creationId xmlns:a16="http://schemas.microsoft.com/office/drawing/2014/main" id="{575EBF95-49C0-264E-A95B-B482DF852E92}"/>
                  </a:ext>
                </a:extLst>
              </p:cNvPr>
              <p:cNvSpPr txBox="1">
                <a:spLocks noRot="1" noChangeAspect="1" noMove="1" noResize="1" noEditPoints="1" noAdjustHandles="1" noChangeArrowheads="1" noChangeShapeType="1" noTextEdit="1"/>
              </p:cNvSpPr>
              <p:nvPr/>
            </p:nvSpPr>
            <p:spPr>
              <a:xfrm>
                <a:off x="4937758" y="4072701"/>
                <a:ext cx="4206240" cy="4023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A4D710B2-CABF-184C-9AFA-BABEBB567229}"/>
                  </a:ext>
                </a:extLst>
              </p:cNvPr>
              <p:cNvSpPr txBox="1"/>
              <p:nvPr/>
            </p:nvSpPr>
            <p:spPr>
              <a:xfrm>
                <a:off x="2376524" y="4682832"/>
                <a:ext cx="4587240" cy="440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𝐼</m:t>
                          </m:r>
                        </m:e>
                        <m:sub>
                          <m:r>
                            <a:rPr lang="en-GB" sz="1800" b="0" i="1" smtClean="0">
                              <a:latin typeface="Cambria Math" panose="02040503050406030204" pitchFamily="18" charset="0"/>
                            </a:rPr>
                            <m:t>𝑐𝑜h𝑒𝑟𝑒𝑛𝑡</m:t>
                          </m:r>
                        </m:sub>
                      </m:sSub>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𝐼</m:t>
                          </m:r>
                        </m:e>
                        <m:sub>
                          <m:r>
                            <a:rPr lang="en-GB" sz="1800" b="0" i="1" smtClean="0">
                              <a:latin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𝐼</m:t>
                          </m:r>
                        </m:e>
                        <m:sub>
                          <m:r>
                            <a:rPr lang="en-GB" sz="1800" b="0" i="1" smtClean="0">
                              <a:latin typeface="Cambria Math" panose="02040503050406030204" pitchFamily="18" charset="0"/>
                            </a:rPr>
                            <m:t>2</m:t>
                          </m:r>
                        </m:sub>
                      </m:sSub>
                      <m:r>
                        <a:rPr lang="en-GB" sz="1800" b="0" i="1" smtClean="0">
                          <a:latin typeface="Cambria Math" panose="02040503050406030204" pitchFamily="18" charset="0"/>
                        </a:rPr>
                        <m:t>+2</m:t>
                      </m:r>
                      <m:rad>
                        <m:radPr>
                          <m:degHide m:val="on"/>
                          <m:ctrlPr>
                            <a:rPr lang="en-GB" sz="1800" b="0" i="1" smtClean="0">
                              <a:latin typeface="Cambria Math" panose="02040503050406030204" pitchFamily="18" charset="0"/>
                            </a:rPr>
                          </m:ctrlPr>
                        </m:radPr>
                        <m:deg/>
                        <m:e>
                          <m:sSub>
                            <m:sSubPr>
                              <m:ctrlPr>
                                <a:rPr lang="en-GB" sz="1800" i="1">
                                  <a:latin typeface="Cambria Math" panose="02040503050406030204" pitchFamily="18" charset="0"/>
                                </a:rPr>
                              </m:ctrlPr>
                            </m:sSubPr>
                            <m:e>
                              <m:r>
                                <a:rPr lang="en-GB" sz="1800" i="1">
                                  <a:latin typeface="Cambria Math" panose="02040503050406030204" pitchFamily="18" charset="0"/>
                                </a:rPr>
                                <m:t>𝐼</m:t>
                              </m:r>
                            </m:e>
                            <m:sub>
                              <m:r>
                                <a:rPr lang="en-GB" sz="1800" i="1">
                                  <a:latin typeface="Cambria Math" panose="02040503050406030204" pitchFamily="18" charset="0"/>
                                </a:rPr>
                                <m:t>1</m:t>
                              </m:r>
                            </m:sub>
                          </m:sSub>
                          <m:sSub>
                            <m:sSubPr>
                              <m:ctrlPr>
                                <a:rPr lang="en-GB" sz="1800" i="1">
                                  <a:latin typeface="Cambria Math" panose="02040503050406030204" pitchFamily="18" charset="0"/>
                                </a:rPr>
                              </m:ctrlPr>
                            </m:sSubPr>
                            <m:e>
                              <m:r>
                                <a:rPr lang="en-GB" sz="1800" i="1">
                                  <a:latin typeface="Cambria Math" panose="02040503050406030204" pitchFamily="18" charset="0"/>
                                </a:rPr>
                                <m:t>𝐼</m:t>
                              </m:r>
                            </m:e>
                            <m:sub>
                              <m:r>
                                <a:rPr lang="en-GB" sz="1800" b="0" i="1" smtClean="0">
                                  <a:latin typeface="Cambria Math" panose="02040503050406030204" pitchFamily="18" charset="0"/>
                                </a:rPr>
                                <m:t>2</m:t>
                              </m:r>
                            </m:sub>
                          </m:sSub>
                        </m:e>
                      </m:rad>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r>
                            <a:rPr lang="en-GB" sz="1800" i="1">
                              <a:latin typeface="Cambria Math" panose="02040503050406030204" pitchFamily="18" charset="0"/>
                              <a:ea typeface="Cambria Math" panose="02040503050406030204" pitchFamily="18" charset="0"/>
                            </a:rPr>
                            <m:t>𝛿</m:t>
                          </m:r>
                        </m:e>
                      </m:func>
                    </m:oMath>
                  </m:oMathPara>
                </a14:m>
                <a:endParaRPr lang="en-US" sz="1800" dirty="0"/>
              </a:p>
            </p:txBody>
          </p:sp>
        </mc:Choice>
        <mc:Fallback>
          <p:sp>
            <p:nvSpPr>
              <p:cNvPr id="45" name="TextBox 44">
                <a:extLst>
                  <a:ext uri="{FF2B5EF4-FFF2-40B4-BE49-F238E27FC236}">
                    <a16:creationId xmlns:a16="http://schemas.microsoft.com/office/drawing/2014/main" id="{A4D710B2-CABF-184C-9AFA-BABEBB567229}"/>
                  </a:ext>
                </a:extLst>
              </p:cNvPr>
              <p:cNvSpPr txBox="1">
                <a:spLocks noRot="1" noChangeAspect="1" noMove="1" noResize="1" noEditPoints="1" noAdjustHandles="1" noChangeArrowheads="1" noChangeShapeType="1" noTextEdit="1"/>
              </p:cNvSpPr>
              <p:nvPr/>
            </p:nvSpPr>
            <p:spPr>
              <a:xfrm>
                <a:off x="2376524" y="4682832"/>
                <a:ext cx="4587240" cy="44050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A914D05A-9D03-CD43-8E21-E5C9EB384C4F}"/>
                  </a:ext>
                </a:extLst>
              </p:cNvPr>
              <p:cNvSpPr txBox="1"/>
              <p:nvPr/>
            </p:nvSpPr>
            <p:spPr>
              <a:xfrm>
                <a:off x="786062" y="2265556"/>
                <a:ext cx="1735735" cy="341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𝐼</m:t>
                          </m:r>
                        </m:e>
                        <m:sub>
                          <m:r>
                            <a:rPr lang="en-GB" sz="1600" b="0" i="1" smtClean="0">
                              <a:latin typeface="Cambria Math" panose="02040503050406030204" pitchFamily="18" charset="0"/>
                            </a:rPr>
                            <m:t>1</m:t>
                          </m:r>
                        </m:sub>
                      </m:sSub>
                      <m:r>
                        <a:rPr lang="en-GB" sz="1600" b="0" i="1" smtClean="0">
                          <a:latin typeface="Cambria Math" panose="02040503050406030204" pitchFamily="18" charset="0"/>
                        </a:rPr>
                        <m:t>=</m:t>
                      </m:r>
                      <m:sSubSup>
                        <m:sSubSupPr>
                          <m:ctrlPr>
                            <a:rPr lang="en-GB" sz="1600" i="1">
                              <a:latin typeface="Cambria Math" panose="02040503050406030204" pitchFamily="18" charset="0"/>
                            </a:rPr>
                          </m:ctrlPr>
                        </m:sSubSupPr>
                        <m:e>
                          <m:r>
                            <a:rPr lang="en-GB" sz="1600" i="1">
                              <a:latin typeface="Cambria Math" panose="02040503050406030204" pitchFamily="18" charset="0"/>
                            </a:rPr>
                            <m:t>𝐴</m:t>
                          </m:r>
                        </m:e>
                        <m:sub>
                          <m:r>
                            <a:rPr lang="en-GB" sz="1600" i="1">
                              <a:latin typeface="Cambria Math" panose="02040503050406030204" pitchFamily="18" charset="0"/>
                            </a:rPr>
                            <m:t>1</m:t>
                          </m:r>
                        </m:sub>
                        <m:sup>
                          <m:r>
                            <a:rPr lang="en-GB" sz="1600" i="1">
                              <a:latin typeface="Cambria Math" panose="02040503050406030204" pitchFamily="18" charset="0"/>
                            </a:rPr>
                            <m:t>2</m:t>
                          </m:r>
                        </m:sup>
                      </m:sSubSup>
                      <m:r>
                        <a:rPr lang="en-GB" sz="1600" b="0" i="1" smtClean="0">
                          <a:latin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rPr>
                            <m:t>𝐼</m:t>
                          </m:r>
                        </m:e>
                        <m:sub>
                          <m:r>
                            <a:rPr lang="en-GB" sz="1600" b="0" i="1" smtClean="0">
                              <a:latin typeface="Cambria Math" panose="02040503050406030204" pitchFamily="18" charset="0"/>
                            </a:rPr>
                            <m:t>2</m:t>
                          </m:r>
                        </m:sub>
                      </m:sSub>
                      <m:r>
                        <a:rPr lang="en-GB" sz="1600" i="1">
                          <a:latin typeface="Cambria Math" panose="02040503050406030204" pitchFamily="18" charset="0"/>
                        </a:rPr>
                        <m:t>=</m:t>
                      </m:r>
                      <m:sSubSup>
                        <m:sSubSupPr>
                          <m:ctrlPr>
                            <a:rPr lang="en-GB" sz="1600" i="1">
                              <a:latin typeface="Cambria Math" panose="02040503050406030204" pitchFamily="18" charset="0"/>
                            </a:rPr>
                          </m:ctrlPr>
                        </m:sSubSupPr>
                        <m:e>
                          <m:r>
                            <a:rPr lang="en-GB" sz="1600" i="1">
                              <a:latin typeface="Cambria Math" panose="02040503050406030204" pitchFamily="18" charset="0"/>
                            </a:rPr>
                            <m:t>𝐴</m:t>
                          </m:r>
                        </m:e>
                        <m:sub>
                          <m:r>
                            <a:rPr lang="en-GB" sz="1600" b="0" i="1" smtClean="0">
                              <a:latin typeface="Cambria Math" panose="02040503050406030204" pitchFamily="18" charset="0"/>
                            </a:rPr>
                            <m:t>2</m:t>
                          </m:r>
                        </m:sub>
                        <m:sup>
                          <m:r>
                            <a:rPr lang="en-GB" sz="1600" i="1">
                              <a:latin typeface="Cambria Math" panose="02040503050406030204" pitchFamily="18" charset="0"/>
                            </a:rPr>
                            <m:t>2</m:t>
                          </m:r>
                        </m:sup>
                      </m:sSubSup>
                    </m:oMath>
                  </m:oMathPara>
                </a14:m>
                <a:endParaRPr lang="en-US" sz="1600" dirty="0"/>
              </a:p>
            </p:txBody>
          </p:sp>
        </mc:Choice>
        <mc:Fallback>
          <p:sp>
            <p:nvSpPr>
              <p:cNvPr id="46" name="TextBox 45">
                <a:extLst>
                  <a:ext uri="{FF2B5EF4-FFF2-40B4-BE49-F238E27FC236}">
                    <a16:creationId xmlns:a16="http://schemas.microsoft.com/office/drawing/2014/main" id="{A914D05A-9D03-CD43-8E21-E5C9EB384C4F}"/>
                  </a:ext>
                </a:extLst>
              </p:cNvPr>
              <p:cNvSpPr txBox="1">
                <a:spLocks noRot="1" noChangeAspect="1" noMove="1" noResize="1" noEditPoints="1" noAdjustHandles="1" noChangeArrowheads="1" noChangeShapeType="1" noTextEdit="1"/>
              </p:cNvSpPr>
              <p:nvPr/>
            </p:nvSpPr>
            <p:spPr>
              <a:xfrm>
                <a:off x="786062" y="2265556"/>
                <a:ext cx="1735735" cy="34188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97F071F3-0729-DC4F-8EBB-14E5144EA7CC}"/>
                  </a:ext>
                </a:extLst>
              </p:cNvPr>
              <p:cNvSpPr txBox="1"/>
              <p:nvPr/>
            </p:nvSpPr>
            <p:spPr>
              <a:xfrm>
                <a:off x="1647565" y="5366322"/>
                <a:ext cx="6243930" cy="427746"/>
              </a:xfrm>
              <a:prstGeom prst="rect">
                <a:avLst/>
              </a:prstGeom>
              <a:noFill/>
            </p:spPr>
            <p:txBody>
              <a:bodyPr wrap="square">
                <a:spAutoFit/>
              </a:bodyPr>
              <a:lstStyle/>
              <a:p>
                <a:pPr/>
                <a14:m>
                  <m:oMath xmlns:m="http://schemas.openxmlformats.org/officeDocument/2006/math">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𝐼</m:t>
                        </m:r>
                      </m:e>
                      <m:sub>
                        <m:r>
                          <a:rPr lang="en-GB" sz="1800" b="0" i="1" smtClean="0">
                            <a:latin typeface="Cambria Math" panose="02040503050406030204" pitchFamily="18" charset="0"/>
                          </a:rPr>
                          <m:t>𝑚𝑎𝑥</m:t>
                        </m:r>
                      </m:sub>
                    </m:sSub>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𝐼</m:t>
                        </m:r>
                      </m:e>
                      <m:sub>
                        <m:r>
                          <a:rPr lang="en-GB" sz="1800" b="0" i="1" smtClean="0">
                            <a:latin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𝐼</m:t>
                        </m:r>
                      </m:e>
                      <m:sub>
                        <m:r>
                          <a:rPr lang="en-GB" sz="1800" b="0" i="1" smtClean="0">
                            <a:latin typeface="Cambria Math" panose="02040503050406030204" pitchFamily="18" charset="0"/>
                          </a:rPr>
                          <m:t>2</m:t>
                        </m:r>
                      </m:sub>
                    </m:sSub>
                    <m:r>
                      <a:rPr lang="en-GB" sz="1800" b="0" i="1" smtClean="0">
                        <a:latin typeface="Cambria Math" panose="02040503050406030204" pitchFamily="18" charset="0"/>
                      </a:rPr>
                      <m:t>+2</m:t>
                    </m:r>
                    <m:rad>
                      <m:radPr>
                        <m:degHide m:val="on"/>
                        <m:ctrlPr>
                          <a:rPr lang="en-GB" sz="1800" b="0" i="1" smtClean="0">
                            <a:latin typeface="Cambria Math" panose="02040503050406030204" pitchFamily="18" charset="0"/>
                          </a:rPr>
                        </m:ctrlPr>
                      </m:radPr>
                      <m:deg/>
                      <m:e>
                        <m:sSub>
                          <m:sSubPr>
                            <m:ctrlPr>
                              <a:rPr lang="en-GB" sz="1800" i="1">
                                <a:latin typeface="Cambria Math" panose="02040503050406030204" pitchFamily="18" charset="0"/>
                              </a:rPr>
                            </m:ctrlPr>
                          </m:sSubPr>
                          <m:e>
                            <m:r>
                              <a:rPr lang="en-GB" sz="1800" i="1">
                                <a:latin typeface="Cambria Math" panose="02040503050406030204" pitchFamily="18" charset="0"/>
                              </a:rPr>
                              <m:t>𝐼</m:t>
                            </m:r>
                          </m:e>
                          <m:sub>
                            <m:r>
                              <a:rPr lang="en-GB" sz="1800" i="1">
                                <a:latin typeface="Cambria Math" panose="02040503050406030204" pitchFamily="18" charset="0"/>
                              </a:rPr>
                              <m:t>1</m:t>
                            </m:r>
                          </m:sub>
                        </m:sSub>
                        <m:sSub>
                          <m:sSubPr>
                            <m:ctrlPr>
                              <a:rPr lang="en-GB" sz="1800" i="1">
                                <a:latin typeface="Cambria Math" panose="02040503050406030204" pitchFamily="18" charset="0"/>
                              </a:rPr>
                            </m:ctrlPr>
                          </m:sSubPr>
                          <m:e>
                            <m:r>
                              <a:rPr lang="en-GB" sz="1800" i="1">
                                <a:latin typeface="Cambria Math" panose="02040503050406030204" pitchFamily="18" charset="0"/>
                              </a:rPr>
                              <m:t>𝐼</m:t>
                            </m:r>
                          </m:e>
                          <m:sub>
                            <m:r>
                              <a:rPr lang="en-GB" sz="1800" b="0" i="1" smtClean="0">
                                <a:latin typeface="Cambria Math" panose="02040503050406030204" pitchFamily="18" charset="0"/>
                              </a:rPr>
                              <m:t>2</m:t>
                            </m:r>
                          </m:sub>
                        </m:sSub>
                      </m:e>
                    </m:rad>
                  </m:oMath>
                </a14:m>
                <a:r>
                  <a:rPr lang="en-US" sz="1800" dirty="0"/>
                  <a:t>, when </a:t>
                </a:r>
                <a14:m>
                  <m:oMath xmlns:m="http://schemas.openxmlformats.org/officeDocument/2006/math">
                    <m:r>
                      <a:rPr lang="en-GB" sz="1800" i="1">
                        <a:latin typeface="Cambria Math" panose="02040503050406030204" pitchFamily="18" charset="0"/>
                        <a:ea typeface="Cambria Math" panose="02040503050406030204" pitchFamily="18" charset="0"/>
                      </a:rPr>
                      <m:t>𝛿</m:t>
                    </m:r>
                    <m:r>
                      <a:rPr lang="en-GB" sz="1800" b="0" i="1" smtClean="0">
                        <a:latin typeface="Cambria Math" panose="02040503050406030204" pitchFamily="18" charset="0"/>
                        <a:ea typeface="Cambria Math" panose="02040503050406030204" pitchFamily="18" charset="0"/>
                      </a:rPr>
                      <m:t>=0</m:t>
                    </m:r>
                  </m:oMath>
                </a14:m>
                <a:r>
                  <a:rPr lang="en-US" sz="1800" dirty="0"/>
                  <a:t>, constructive interference </a:t>
                </a:r>
              </a:p>
            </p:txBody>
          </p:sp>
        </mc:Choice>
        <mc:Fallback>
          <p:sp>
            <p:nvSpPr>
              <p:cNvPr id="47" name="TextBox 46">
                <a:extLst>
                  <a:ext uri="{FF2B5EF4-FFF2-40B4-BE49-F238E27FC236}">
                    <a16:creationId xmlns:a16="http://schemas.microsoft.com/office/drawing/2014/main" id="{97F071F3-0729-DC4F-8EBB-14E5144EA7CC}"/>
                  </a:ext>
                </a:extLst>
              </p:cNvPr>
              <p:cNvSpPr txBox="1">
                <a:spLocks noRot="1" noChangeAspect="1" noMove="1" noResize="1" noEditPoints="1" noAdjustHandles="1" noChangeArrowheads="1" noChangeShapeType="1" noTextEdit="1"/>
              </p:cNvSpPr>
              <p:nvPr/>
            </p:nvSpPr>
            <p:spPr>
              <a:xfrm>
                <a:off x="1647565" y="5366322"/>
                <a:ext cx="6243930" cy="427746"/>
              </a:xfrm>
              <a:prstGeom prst="rect">
                <a:avLst/>
              </a:prstGeom>
              <a:blipFill>
                <a:blip r:embed="rId13"/>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B21E45E0-C081-CD4A-BB7D-5CC113B81741}"/>
                  </a:ext>
                </a:extLst>
              </p:cNvPr>
              <p:cNvSpPr txBox="1"/>
              <p:nvPr/>
            </p:nvSpPr>
            <p:spPr>
              <a:xfrm>
                <a:off x="1688205" y="5934238"/>
                <a:ext cx="6243930" cy="427746"/>
              </a:xfrm>
              <a:prstGeom prst="rect">
                <a:avLst/>
              </a:prstGeom>
              <a:noFill/>
            </p:spPr>
            <p:txBody>
              <a:bodyPr wrap="square">
                <a:spAutoFit/>
              </a:bodyPr>
              <a:lstStyle/>
              <a:p>
                <a:pPr/>
                <a14:m>
                  <m:oMath xmlns:m="http://schemas.openxmlformats.org/officeDocument/2006/math">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𝐼</m:t>
                        </m:r>
                      </m:e>
                      <m:sub>
                        <m:r>
                          <a:rPr lang="en-GB" sz="1800" b="0" i="1" smtClean="0">
                            <a:latin typeface="Cambria Math" panose="02040503050406030204" pitchFamily="18" charset="0"/>
                          </a:rPr>
                          <m:t>𝑚𝑖𝑛</m:t>
                        </m:r>
                      </m:sub>
                    </m:sSub>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𝐼</m:t>
                        </m:r>
                      </m:e>
                      <m:sub>
                        <m:r>
                          <a:rPr lang="en-GB" sz="1800" b="0" i="1" smtClean="0">
                            <a:latin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𝐼</m:t>
                        </m:r>
                      </m:e>
                      <m:sub>
                        <m:r>
                          <a:rPr lang="en-GB" sz="1800" b="0" i="1" smtClean="0">
                            <a:latin typeface="Cambria Math" panose="02040503050406030204" pitchFamily="18" charset="0"/>
                          </a:rPr>
                          <m:t>2</m:t>
                        </m:r>
                      </m:sub>
                    </m:sSub>
                    <m:r>
                      <a:rPr lang="en-GB" sz="1800" b="0" i="1" smtClean="0">
                        <a:latin typeface="Cambria Math" panose="02040503050406030204" pitchFamily="18" charset="0"/>
                      </a:rPr>
                      <m:t>−2</m:t>
                    </m:r>
                    <m:rad>
                      <m:radPr>
                        <m:degHide m:val="on"/>
                        <m:ctrlPr>
                          <a:rPr lang="en-GB" sz="1800" b="0" i="1" smtClean="0">
                            <a:latin typeface="Cambria Math" panose="02040503050406030204" pitchFamily="18" charset="0"/>
                          </a:rPr>
                        </m:ctrlPr>
                      </m:radPr>
                      <m:deg/>
                      <m:e>
                        <m:sSub>
                          <m:sSubPr>
                            <m:ctrlPr>
                              <a:rPr lang="en-GB" sz="1800" i="1">
                                <a:latin typeface="Cambria Math" panose="02040503050406030204" pitchFamily="18" charset="0"/>
                              </a:rPr>
                            </m:ctrlPr>
                          </m:sSubPr>
                          <m:e>
                            <m:r>
                              <a:rPr lang="en-GB" sz="1800" i="1">
                                <a:latin typeface="Cambria Math" panose="02040503050406030204" pitchFamily="18" charset="0"/>
                              </a:rPr>
                              <m:t>𝐼</m:t>
                            </m:r>
                          </m:e>
                          <m:sub>
                            <m:r>
                              <a:rPr lang="en-GB" sz="1800" i="1">
                                <a:latin typeface="Cambria Math" panose="02040503050406030204" pitchFamily="18" charset="0"/>
                              </a:rPr>
                              <m:t>1</m:t>
                            </m:r>
                          </m:sub>
                        </m:sSub>
                        <m:sSub>
                          <m:sSubPr>
                            <m:ctrlPr>
                              <a:rPr lang="en-GB" sz="1800" i="1">
                                <a:latin typeface="Cambria Math" panose="02040503050406030204" pitchFamily="18" charset="0"/>
                              </a:rPr>
                            </m:ctrlPr>
                          </m:sSubPr>
                          <m:e>
                            <m:r>
                              <a:rPr lang="en-GB" sz="1800" i="1">
                                <a:latin typeface="Cambria Math" panose="02040503050406030204" pitchFamily="18" charset="0"/>
                              </a:rPr>
                              <m:t>𝐼</m:t>
                            </m:r>
                          </m:e>
                          <m:sub>
                            <m:r>
                              <a:rPr lang="en-GB" sz="1800" b="0" i="1" smtClean="0">
                                <a:latin typeface="Cambria Math" panose="02040503050406030204" pitchFamily="18" charset="0"/>
                              </a:rPr>
                              <m:t>2</m:t>
                            </m:r>
                          </m:sub>
                        </m:sSub>
                      </m:e>
                    </m:rad>
                  </m:oMath>
                </a14:m>
                <a:r>
                  <a:rPr lang="en-US" sz="1800" dirty="0"/>
                  <a:t>, when </a:t>
                </a:r>
                <a14:m>
                  <m:oMath xmlns:m="http://schemas.openxmlformats.org/officeDocument/2006/math">
                    <m:r>
                      <a:rPr lang="en-GB" sz="1800" i="1">
                        <a:latin typeface="Cambria Math" panose="02040503050406030204" pitchFamily="18" charset="0"/>
                        <a:ea typeface="Cambria Math" panose="02040503050406030204" pitchFamily="18" charset="0"/>
                      </a:rPr>
                      <m:t>𝛿</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𝜋</m:t>
                    </m:r>
                  </m:oMath>
                </a14:m>
                <a:r>
                  <a:rPr lang="en-US" sz="1800" dirty="0"/>
                  <a:t>, destructive interference </a:t>
                </a:r>
              </a:p>
            </p:txBody>
          </p:sp>
        </mc:Choice>
        <mc:Fallback>
          <p:sp>
            <p:nvSpPr>
              <p:cNvPr id="48" name="TextBox 47">
                <a:extLst>
                  <a:ext uri="{FF2B5EF4-FFF2-40B4-BE49-F238E27FC236}">
                    <a16:creationId xmlns:a16="http://schemas.microsoft.com/office/drawing/2014/main" id="{B21E45E0-C081-CD4A-BB7D-5CC113B81741}"/>
                  </a:ext>
                </a:extLst>
              </p:cNvPr>
              <p:cNvSpPr txBox="1">
                <a:spLocks noRot="1" noChangeAspect="1" noMove="1" noResize="1" noEditPoints="1" noAdjustHandles="1" noChangeArrowheads="1" noChangeShapeType="1" noTextEdit="1"/>
              </p:cNvSpPr>
              <p:nvPr/>
            </p:nvSpPr>
            <p:spPr>
              <a:xfrm>
                <a:off x="1688205" y="5934238"/>
                <a:ext cx="6243930" cy="427746"/>
              </a:xfrm>
              <a:prstGeom prst="rect">
                <a:avLst/>
              </a:prstGeom>
              <a:blipFill>
                <a:blip r:embed="rId14"/>
                <a:stretch>
                  <a:fillRect b="-11429"/>
                </a:stretch>
              </a:blipFill>
            </p:spPr>
            <p:txBody>
              <a:bodyPr/>
              <a:lstStyle/>
              <a:p>
                <a:r>
                  <a:rPr lang="en-US">
                    <a:noFill/>
                  </a:rPr>
                  <a:t> </a:t>
                </a:r>
              </a:p>
            </p:txBody>
          </p:sp>
        </mc:Fallback>
      </mc:AlternateContent>
    </p:spTree>
    <p:extLst>
      <p:ext uri="{BB962C8B-B14F-4D97-AF65-F5344CB8AC3E}">
        <p14:creationId xmlns:p14="http://schemas.microsoft.com/office/powerpoint/2010/main" val="2455791527"/>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6D634AC0-B1C8-B844-99B5-A2F40DD8F8C8}"/>
              </a:ext>
            </a:extLst>
          </p:cNvPr>
          <p:cNvPicPr>
            <a:picLocks noChangeAspect="1"/>
          </p:cNvPicPr>
          <p:nvPr/>
        </p:nvPicPr>
        <p:blipFill>
          <a:blip r:embed="rId3"/>
          <a:stretch>
            <a:fillRect/>
          </a:stretch>
        </p:blipFill>
        <p:spPr>
          <a:xfrm rot="19820750">
            <a:off x="3206628" y="1860020"/>
            <a:ext cx="2508584" cy="919123"/>
          </a:xfrm>
          <a:prstGeom prst="rect">
            <a:avLst/>
          </a:prstGeom>
        </p:spPr>
      </p:pic>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Interference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11" name="Picture 10">
            <a:extLst>
              <a:ext uri="{FF2B5EF4-FFF2-40B4-BE49-F238E27FC236}">
                <a16:creationId xmlns:a16="http://schemas.microsoft.com/office/drawing/2014/main" id="{B162D639-A236-2A43-9CF9-AB78818BF4EE}"/>
              </a:ext>
            </a:extLst>
          </p:cNvPr>
          <p:cNvPicPr>
            <a:picLocks noChangeAspect="1"/>
          </p:cNvPicPr>
          <p:nvPr/>
        </p:nvPicPr>
        <p:blipFill>
          <a:blip r:embed="rId4"/>
          <a:stretch>
            <a:fillRect/>
          </a:stretch>
        </p:blipFill>
        <p:spPr>
          <a:xfrm>
            <a:off x="883819" y="1169074"/>
            <a:ext cx="1721115" cy="1513394"/>
          </a:xfrm>
          <a:prstGeom prst="rect">
            <a:avLst/>
          </a:prstGeom>
        </p:spPr>
      </p:pic>
      <p:sp>
        <p:nvSpPr>
          <p:cNvPr id="3" name="TextBox 2">
            <a:extLst>
              <a:ext uri="{FF2B5EF4-FFF2-40B4-BE49-F238E27FC236}">
                <a16:creationId xmlns:a16="http://schemas.microsoft.com/office/drawing/2014/main" id="{E7D9463F-15BD-274D-AF0F-69EFAB10D82D}"/>
              </a:ext>
            </a:extLst>
          </p:cNvPr>
          <p:cNvSpPr txBox="1"/>
          <p:nvPr/>
        </p:nvSpPr>
        <p:spPr>
          <a:xfrm>
            <a:off x="703064" y="2845175"/>
            <a:ext cx="2082621" cy="338554"/>
          </a:xfrm>
          <a:prstGeom prst="rect">
            <a:avLst/>
          </a:prstGeom>
          <a:noFill/>
        </p:spPr>
        <p:txBody>
          <a:bodyPr wrap="none" rtlCol="0">
            <a:spAutoFit/>
          </a:bodyPr>
          <a:lstStyle/>
          <a:p>
            <a:r>
              <a:rPr lang="en-US" sz="1600" dirty="0"/>
              <a:t>Incoherent light source</a:t>
            </a:r>
          </a:p>
        </p:txBody>
      </p:sp>
      <p:pic>
        <p:nvPicPr>
          <p:cNvPr id="35" name="Picture 34">
            <a:extLst>
              <a:ext uri="{FF2B5EF4-FFF2-40B4-BE49-F238E27FC236}">
                <a16:creationId xmlns:a16="http://schemas.microsoft.com/office/drawing/2014/main" id="{F97E6A75-FD45-374F-95F8-F7FC1F35E892}"/>
              </a:ext>
            </a:extLst>
          </p:cNvPr>
          <p:cNvPicPr>
            <a:picLocks noChangeAspect="1"/>
          </p:cNvPicPr>
          <p:nvPr/>
        </p:nvPicPr>
        <p:blipFill>
          <a:blip r:embed="rId3"/>
          <a:stretch>
            <a:fillRect/>
          </a:stretch>
        </p:blipFill>
        <p:spPr>
          <a:xfrm>
            <a:off x="3207199" y="1004815"/>
            <a:ext cx="2508584" cy="919123"/>
          </a:xfrm>
          <a:prstGeom prst="rect">
            <a:avLst/>
          </a:prstGeom>
        </p:spPr>
      </p:pic>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D952EFBE-AAEF-7244-A67E-A482FF9B1659}"/>
                  </a:ext>
                </a:extLst>
              </p:cNvPr>
              <p:cNvSpPr txBox="1"/>
              <p:nvPr/>
            </p:nvSpPr>
            <p:spPr>
              <a:xfrm>
                <a:off x="4305204" y="1073160"/>
                <a:ext cx="234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𝐼</m:t>
                          </m:r>
                        </m:e>
                        <m:sub>
                          <m:r>
                            <a:rPr lang="en-GB" sz="1800" b="0" i="1" smtClean="0">
                              <a:latin typeface="Cambria Math" panose="02040503050406030204" pitchFamily="18" charset="0"/>
                            </a:rPr>
                            <m:t>1</m:t>
                          </m:r>
                        </m:sub>
                      </m:sSub>
                    </m:oMath>
                  </m:oMathPara>
                </a14:m>
                <a:endParaRPr lang="en-US" sz="1800" dirty="0"/>
              </a:p>
            </p:txBody>
          </p:sp>
        </mc:Choice>
        <mc:Fallback>
          <p:sp>
            <p:nvSpPr>
              <p:cNvPr id="33" name="TextBox 32">
                <a:extLst>
                  <a:ext uri="{FF2B5EF4-FFF2-40B4-BE49-F238E27FC236}">
                    <a16:creationId xmlns:a16="http://schemas.microsoft.com/office/drawing/2014/main" id="{D952EFBE-AAEF-7244-A67E-A482FF9B1659}"/>
                  </a:ext>
                </a:extLst>
              </p:cNvPr>
              <p:cNvSpPr txBox="1">
                <a:spLocks noRot="1" noChangeAspect="1" noMove="1" noResize="1" noEditPoints="1" noAdjustHandles="1" noChangeArrowheads="1" noChangeShapeType="1" noTextEdit="1"/>
              </p:cNvSpPr>
              <p:nvPr/>
            </p:nvSpPr>
            <p:spPr>
              <a:xfrm>
                <a:off x="4305204" y="1073160"/>
                <a:ext cx="234360" cy="276999"/>
              </a:xfrm>
              <a:prstGeom prst="rect">
                <a:avLst/>
              </a:prstGeom>
              <a:blipFill>
                <a:blip r:embed="rId5"/>
                <a:stretch>
                  <a:fillRect l="-15000" r="-5000"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778ECD9E-D92B-AF40-9510-7ABB890FCD1C}"/>
                  </a:ext>
                </a:extLst>
              </p:cNvPr>
              <p:cNvSpPr txBox="1"/>
              <p:nvPr/>
            </p:nvSpPr>
            <p:spPr>
              <a:xfrm>
                <a:off x="4213156" y="2025538"/>
                <a:ext cx="2396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𝐼</m:t>
                          </m:r>
                        </m:e>
                        <m:sub>
                          <m:r>
                            <a:rPr lang="en-GB" sz="1800" b="0" i="1" smtClean="0">
                              <a:latin typeface="Cambria Math" panose="02040503050406030204" pitchFamily="18" charset="0"/>
                            </a:rPr>
                            <m:t>2</m:t>
                          </m:r>
                        </m:sub>
                      </m:sSub>
                    </m:oMath>
                  </m:oMathPara>
                </a14:m>
                <a:endParaRPr lang="en-US" sz="1800" dirty="0"/>
              </a:p>
            </p:txBody>
          </p:sp>
        </mc:Choice>
        <mc:Fallback>
          <p:sp>
            <p:nvSpPr>
              <p:cNvPr id="38" name="TextBox 37">
                <a:extLst>
                  <a:ext uri="{FF2B5EF4-FFF2-40B4-BE49-F238E27FC236}">
                    <a16:creationId xmlns:a16="http://schemas.microsoft.com/office/drawing/2014/main" id="{778ECD9E-D92B-AF40-9510-7ABB890FCD1C}"/>
                  </a:ext>
                </a:extLst>
              </p:cNvPr>
              <p:cNvSpPr txBox="1">
                <a:spLocks noRot="1" noChangeAspect="1" noMove="1" noResize="1" noEditPoints="1" noAdjustHandles="1" noChangeArrowheads="1" noChangeShapeType="1" noTextEdit="1"/>
              </p:cNvSpPr>
              <p:nvPr/>
            </p:nvSpPr>
            <p:spPr>
              <a:xfrm>
                <a:off x="4213156" y="2025538"/>
                <a:ext cx="239681" cy="276999"/>
              </a:xfrm>
              <a:prstGeom prst="rect">
                <a:avLst/>
              </a:prstGeom>
              <a:blipFill>
                <a:blip r:embed="rId6"/>
                <a:stretch>
                  <a:fillRect l="-20000" r="-5000"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E40A15F6-0E52-4149-A433-6AE6B25F415F}"/>
                  </a:ext>
                </a:extLst>
              </p:cNvPr>
              <p:cNvSpPr txBox="1"/>
              <p:nvPr/>
            </p:nvSpPr>
            <p:spPr>
              <a:xfrm>
                <a:off x="5841977" y="1748539"/>
                <a:ext cx="10888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𝐼</m:t>
                          </m:r>
                          <m:r>
                            <a:rPr lang="en-GB" sz="1800" b="0" i="1" smtClean="0">
                              <a:latin typeface="Cambria Math" panose="02040503050406030204" pitchFamily="18" charset="0"/>
                            </a:rPr>
                            <m:t>=</m:t>
                          </m:r>
                          <m:r>
                            <a:rPr lang="en-GB" sz="1800" b="0" i="1" smtClean="0">
                              <a:latin typeface="Cambria Math" panose="02040503050406030204" pitchFamily="18" charset="0"/>
                            </a:rPr>
                            <m:t>𝐼</m:t>
                          </m:r>
                        </m:e>
                        <m:sub>
                          <m:r>
                            <a:rPr lang="en-GB" sz="1800" b="0" i="1" smtClean="0">
                              <a:latin typeface="Cambria Math" panose="02040503050406030204" pitchFamily="18" charset="0"/>
                            </a:rPr>
                            <m:t>1</m:t>
                          </m:r>
                        </m:sub>
                      </m:sSub>
                      <m:r>
                        <a:rPr lang="en-GB" sz="1800" b="0" i="1" smtClean="0">
                          <a:latin typeface="Cambria Math" panose="02040503050406030204" pitchFamily="18" charset="0"/>
                        </a:rPr>
                        <m:t>+</m:t>
                      </m:r>
                      <m:sSub>
                        <m:sSubPr>
                          <m:ctrlPr>
                            <a:rPr lang="en-US" sz="1800" i="1">
                              <a:latin typeface="Cambria Math" panose="02040503050406030204" pitchFamily="18" charset="0"/>
                            </a:rPr>
                          </m:ctrlPr>
                        </m:sSubPr>
                        <m:e>
                          <m:r>
                            <a:rPr lang="en-GB" sz="1800" i="1">
                              <a:latin typeface="Cambria Math" panose="02040503050406030204" pitchFamily="18" charset="0"/>
                            </a:rPr>
                            <m:t>𝐼</m:t>
                          </m:r>
                        </m:e>
                        <m:sub>
                          <m:r>
                            <a:rPr lang="en-GB" sz="1800" i="1">
                              <a:latin typeface="Cambria Math" panose="02040503050406030204" pitchFamily="18" charset="0"/>
                            </a:rPr>
                            <m:t>2</m:t>
                          </m:r>
                        </m:sub>
                      </m:sSub>
                    </m:oMath>
                  </m:oMathPara>
                </a14:m>
                <a:endParaRPr lang="en-US" sz="1800" dirty="0"/>
              </a:p>
            </p:txBody>
          </p:sp>
        </mc:Choice>
        <mc:Fallback>
          <p:sp>
            <p:nvSpPr>
              <p:cNvPr id="39" name="TextBox 38">
                <a:extLst>
                  <a:ext uri="{FF2B5EF4-FFF2-40B4-BE49-F238E27FC236}">
                    <a16:creationId xmlns:a16="http://schemas.microsoft.com/office/drawing/2014/main" id="{E40A15F6-0E52-4149-A433-6AE6B25F415F}"/>
                  </a:ext>
                </a:extLst>
              </p:cNvPr>
              <p:cNvSpPr txBox="1">
                <a:spLocks noRot="1" noChangeAspect="1" noMove="1" noResize="1" noEditPoints="1" noAdjustHandles="1" noChangeArrowheads="1" noChangeShapeType="1" noTextEdit="1"/>
              </p:cNvSpPr>
              <p:nvPr/>
            </p:nvSpPr>
            <p:spPr>
              <a:xfrm>
                <a:off x="5841977" y="1748539"/>
                <a:ext cx="1088888" cy="276999"/>
              </a:xfrm>
              <a:prstGeom prst="rect">
                <a:avLst/>
              </a:prstGeom>
              <a:blipFill>
                <a:blip r:embed="rId7"/>
                <a:stretch>
                  <a:fillRect l="-3448" r="-1149" b="-13043"/>
                </a:stretch>
              </a:blipFill>
            </p:spPr>
            <p:txBody>
              <a:bodyPr/>
              <a:lstStyle/>
              <a:p>
                <a:r>
                  <a:rPr lang="en-US">
                    <a:noFill/>
                  </a:rPr>
                  <a:t> </a:t>
                </a:r>
              </a:p>
            </p:txBody>
          </p:sp>
        </mc:Fallback>
      </mc:AlternateContent>
      <p:pic>
        <p:nvPicPr>
          <p:cNvPr id="19" name="Picture 2" descr="Laser interference | Institute for Quantum Computing | University of  Waterloo">
            <a:extLst>
              <a:ext uri="{FF2B5EF4-FFF2-40B4-BE49-F238E27FC236}">
                <a16:creationId xmlns:a16="http://schemas.microsoft.com/office/drawing/2014/main" id="{AF4DEC4C-6CA7-F941-BB58-12276BE268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3531203" y="4447168"/>
            <a:ext cx="2496669" cy="873834"/>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extLst>
              <a:ext uri="{FF2B5EF4-FFF2-40B4-BE49-F238E27FC236}">
                <a16:creationId xmlns:a16="http://schemas.microsoft.com/office/drawing/2014/main" id="{63599A6C-E542-5E45-A330-4BD432BB2F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3465" y="3758719"/>
            <a:ext cx="2540000" cy="23114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C0941F6-8B65-2849-AE17-29877349F752}"/>
              </a:ext>
            </a:extLst>
          </p:cNvPr>
          <p:cNvSpPr txBox="1"/>
          <p:nvPr/>
        </p:nvSpPr>
        <p:spPr>
          <a:xfrm>
            <a:off x="703063" y="4504972"/>
            <a:ext cx="1254850" cy="584775"/>
          </a:xfrm>
          <a:prstGeom prst="rect">
            <a:avLst/>
          </a:prstGeom>
          <a:noFill/>
        </p:spPr>
        <p:txBody>
          <a:bodyPr wrap="square" rtlCol="0">
            <a:spAutoFit/>
          </a:bodyPr>
          <a:lstStyle/>
          <a:p>
            <a:r>
              <a:rPr lang="en-US" sz="1600" dirty="0"/>
              <a:t>Coherent light source</a:t>
            </a:r>
          </a:p>
        </p:txBody>
      </p:sp>
      <p:sp>
        <p:nvSpPr>
          <p:cNvPr id="2" name="TextBox 1">
            <a:extLst>
              <a:ext uri="{FF2B5EF4-FFF2-40B4-BE49-F238E27FC236}">
                <a16:creationId xmlns:a16="http://schemas.microsoft.com/office/drawing/2014/main" id="{6A88872F-3FD5-874F-BB4A-6522C0F57419}"/>
              </a:ext>
            </a:extLst>
          </p:cNvPr>
          <p:cNvSpPr txBox="1"/>
          <p:nvPr/>
        </p:nvSpPr>
        <p:spPr>
          <a:xfrm>
            <a:off x="1029765" y="6068629"/>
            <a:ext cx="2390398" cy="369332"/>
          </a:xfrm>
          <a:prstGeom prst="rect">
            <a:avLst/>
          </a:prstGeom>
          <a:noFill/>
        </p:spPr>
        <p:txBody>
          <a:bodyPr wrap="none" rtlCol="0">
            <a:spAutoFit/>
          </a:bodyPr>
          <a:lstStyle/>
          <a:p>
            <a:r>
              <a:rPr lang="en-US" sz="1800" dirty="0"/>
              <a:t>Double slits experiment</a:t>
            </a:r>
          </a:p>
        </p:txBody>
      </p:sp>
      <p:sp>
        <p:nvSpPr>
          <p:cNvPr id="23" name="TextBox 22">
            <a:extLst>
              <a:ext uri="{FF2B5EF4-FFF2-40B4-BE49-F238E27FC236}">
                <a16:creationId xmlns:a16="http://schemas.microsoft.com/office/drawing/2014/main" id="{33BD72B8-E2DA-AD46-9262-88DDF5423806}"/>
              </a:ext>
            </a:extLst>
          </p:cNvPr>
          <p:cNvSpPr txBox="1"/>
          <p:nvPr/>
        </p:nvSpPr>
        <p:spPr>
          <a:xfrm>
            <a:off x="5488706" y="4345476"/>
            <a:ext cx="3431387" cy="1077218"/>
          </a:xfrm>
          <a:prstGeom prst="rect">
            <a:avLst/>
          </a:prstGeom>
          <a:noFill/>
        </p:spPr>
        <p:txBody>
          <a:bodyPr wrap="square" rtlCol="0">
            <a:spAutoFit/>
          </a:bodyPr>
          <a:lstStyle/>
          <a:p>
            <a:r>
              <a:rPr lang="en-US" sz="1600" dirty="0"/>
              <a:t>When two coherent beams meet, the total intensity is dependent on the phase difference between the two beams, forming interference fringes. </a:t>
            </a:r>
          </a:p>
        </p:txBody>
      </p:sp>
      <p:sp>
        <p:nvSpPr>
          <p:cNvPr id="24" name="TextBox 23">
            <a:extLst>
              <a:ext uri="{FF2B5EF4-FFF2-40B4-BE49-F238E27FC236}">
                <a16:creationId xmlns:a16="http://schemas.microsoft.com/office/drawing/2014/main" id="{9767C8CF-2335-DC4F-A93A-F748C54AE391}"/>
              </a:ext>
            </a:extLst>
          </p:cNvPr>
          <p:cNvSpPr txBox="1"/>
          <p:nvPr/>
        </p:nvSpPr>
        <p:spPr>
          <a:xfrm>
            <a:off x="5488706" y="2415653"/>
            <a:ext cx="3431387" cy="830997"/>
          </a:xfrm>
          <a:prstGeom prst="rect">
            <a:avLst/>
          </a:prstGeom>
          <a:noFill/>
        </p:spPr>
        <p:txBody>
          <a:bodyPr wrap="square" rtlCol="0">
            <a:spAutoFit/>
          </a:bodyPr>
          <a:lstStyle/>
          <a:p>
            <a:r>
              <a:rPr lang="en-US" sz="1600" dirty="0"/>
              <a:t>When two incoherent beams meet, the total intensity is the sum of the intensity of two individual beams.</a:t>
            </a:r>
          </a:p>
        </p:txBody>
      </p:sp>
    </p:spTree>
    <p:extLst>
      <p:ext uri="{BB962C8B-B14F-4D97-AF65-F5344CB8AC3E}">
        <p14:creationId xmlns:p14="http://schemas.microsoft.com/office/powerpoint/2010/main" val="4188735266"/>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Coherence Length and Time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7" name="TextBox 6">
            <a:extLst>
              <a:ext uri="{FF2B5EF4-FFF2-40B4-BE49-F238E27FC236}">
                <a16:creationId xmlns:a16="http://schemas.microsoft.com/office/drawing/2014/main" id="{9B85C870-B132-B64C-BB8F-0E33DBCD8BA6}"/>
              </a:ext>
            </a:extLst>
          </p:cNvPr>
          <p:cNvSpPr txBox="1"/>
          <p:nvPr/>
        </p:nvSpPr>
        <p:spPr>
          <a:xfrm>
            <a:off x="749483" y="1075420"/>
            <a:ext cx="3681841" cy="1200329"/>
          </a:xfrm>
          <a:prstGeom prst="rect">
            <a:avLst/>
          </a:prstGeom>
          <a:noFill/>
        </p:spPr>
        <p:txBody>
          <a:bodyPr wrap="square" rtlCol="0">
            <a:spAutoFit/>
          </a:bodyPr>
          <a:lstStyle/>
          <a:p>
            <a:r>
              <a:rPr lang="en-US" sz="1800" i="1" dirty="0"/>
              <a:t>Coherence length</a:t>
            </a:r>
            <a:r>
              <a:rPr lang="en-US" sz="1800" dirty="0"/>
              <a:t>: the propagation distance of a coherent wave over which it maintains a specified degree of coherence</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7FF58D5-8E63-5640-A5FB-DE74CB50A4A6}"/>
                  </a:ext>
                </a:extLst>
              </p:cNvPr>
              <p:cNvSpPr txBox="1"/>
              <p:nvPr/>
            </p:nvSpPr>
            <p:spPr>
              <a:xfrm>
                <a:off x="1893536" y="2621807"/>
                <a:ext cx="844397" cy="55585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𝐿</m:t>
                          </m:r>
                        </m:e>
                        <m:sub>
                          <m:r>
                            <a:rPr lang="en-GB" sz="1800" b="0" i="1" smtClean="0">
                              <a:latin typeface="Cambria Math" panose="02040503050406030204" pitchFamily="18" charset="0"/>
                            </a:rPr>
                            <m:t>𝑐</m:t>
                          </m:r>
                        </m:sub>
                      </m:sSub>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𝜆</m:t>
                              </m:r>
                            </m:e>
                            <m:sup>
                              <m:r>
                                <a:rPr lang="en-GB" sz="1800" b="0" i="1" smtClean="0">
                                  <a:latin typeface="Cambria Math" panose="02040503050406030204" pitchFamily="18" charset="0"/>
                                </a:rPr>
                                <m:t>2</m:t>
                              </m:r>
                            </m:sup>
                          </m:sSup>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𝜆</m:t>
                          </m:r>
                        </m:den>
                      </m:f>
                    </m:oMath>
                  </m:oMathPara>
                </a14:m>
                <a:endParaRPr lang="en-US" sz="1800" dirty="0"/>
              </a:p>
            </p:txBody>
          </p:sp>
        </mc:Choice>
        <mc:Fallback>
          <p:sp>
            <p:nvSpPr>
              <p:cNvPr id="9" name="TextBox 8">
                <a:extLst>
                  <a:ext uri="{FF2B5EF4-FFF2-40B4-BE49-F238E27FC236}">
                    <a16:creationId xmlns:a16="http://schemas.microsoft.com/office/drawing/2014/main" id="{27FF58D5-8E63-5640-A5FB-DE74CB50A4A6}"/>
                  </a:ext>
                </a:extLst>
              </p:cNvPr>
              <p:cNvSpPr txBox="1">
                <a:spLocks noRot="1" noChangeAspect="1" noMove="1" noResize="1" noEditPoints="1" noAdjustHandles="1" noChangeArrowheads="1" noChangeShapeType="1" noTextEdit="1"/>
              </p:cNvSpPr>
              <p:nvPr/>
            </p:nvSpPr>
            <p:spPr>
              <a:xfrm>
                <a:off x="1893536" y="2621807"/>
                <a:ext cx="844397" cy="555858"/>
              </a:xfrm>
              <a:prstGeom prst="rect">
                <a:avLst/>
              </a:prstGeom>
              <a:blipFill>
                <a:blip r:embed="rId3"/>
                <a:stretch>
                  <a:fillRect l="-5970" r="-5970"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8FB92382-984B-0E4C-8FD0-64664FC6871B}"/>
                  </a:ext>
                </a:extLst>
              </p:cNvPr>
              <p:cNvSpPr txBox="1"/>
              <p:nvPr/>
            </p:nvSpPr>
            <p:spPr>
              <a:xfrm>
                <a:off x="854994" y="3449675"/>
                <a:ext cx="3116262" cy="369332"/>
              </a:xfrm>
              <a:prstGeom prst="rect">
                <a:avLst/>
              </a:prstGeom>
              <a:noFill/>
            </p:spPr>
            <p:txBody>
              <a:bodyPr wrap="square">
                <a:spAutoFit/>
              </a:bodyPr>
              <a:lstStyle/>
              <a:p>
                <a:pPr/>
                <a14:m>
                  <m:oMath xmlns:m="http://schemas.openxmlformats.org/officeDocument/2006/math">
                    <m:r>
                      <m:rPr>
                        <m:sty m:val="p"/>
                      </m:rPr>
                      <a:rPr lang="el-GR" sz="1800" i="1">
                        <a:latin typeface="Cambria Math" panose="02040503050406030204" pitchFamily="18" charset="0"/>
                        <a:ea typeface="Cambria Math" panose="02040503050406030204" pitchFamily="18" charset="0"/>
                      </a:rPr>
                      <m:t>Δ</m:t>
                    </m:r>
                    <m:r>
                      <a:rPr lang="el-GR" sz="1800" i="1">
                        <a:latin typeface="Cambria Math" panose="02040503050406030204" pitchFamily="18" charset="0"/>
                        <a:ea typeface="Cambria Math" panose="02040503050406030204" pitchFamily="18" charset="0"/>
                      </a:rPr>
                      <m:t>𝜆</m:t>
                    </m:r>
                  </m:oMath>
                </a14:m>
                <a:r>
                  <a:rPr lang="en-US" sz="1800" dirty="0"/>
                  <a:t>: linewidth of laser</a:t>
                </a:r>
              </a:p>
            </p:txBody>
          </p:sp>
        </mc:Choice>
        <mc:Fallback>
          <p:sp>
            <p:nvSpPr>
              <p:cNvPr id="33" name="TextBox 32">
                <a:extLst>
                  <a:ext uri="{FF2B5EF4-FFF2-40B4-BE49-F238E27FC236}">
                    <a16:creationId xmlns:a16="http://schemas.microsoft.com/office/drawing/2014/main" id="{8FB92382-984B-0E4C-8FD0-64664FC6871B}"/>
                  </a:ext>
                </a:extLst>
              </p:cNvPr>
              <p:cNvSpPr txBox="1">
                <a:spLocks noRot="1" noChangeAspect="1" noMove="1" noResize="1" noEditPoints="1" noAdjustHandles="1" noChangeArrowheads="1" noChangeShapeType="1" noTextEdit="1"/>
              </p:cNvSpPr>
              <p:nvPr/>
            </p:nvSpPr>
            <p:spPr>
              <a:xfrm>
                <a:off x="854994" y="3449675"/>
                <a:ext cx="3116262" cy="369332"/>
              </a:xfrm>
              <a:prstGeom prst="rect">
                <a:avLst/>
              </a:prstGeom>
              <a:blipFill>
                <a:blip r:embed="rId4"/>
                <a:stretch>
                  <a:fillRect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733C5196-7B72-D14A-B35D-FD6225BA79A0}"/>
              </a:ext>
            </a:extLst>
          </p:cNvPr>
          <p:cNvSpPr txBox="1"/>
          <p:nvPr/>
        </p:nvSpPr>
        <p:spPr>
          <a:xfrm>
            <a:off x="749483" y="4265111"/>
            <a:ext cx="3902235" cy="923330"/>
          </a:xfrm>
          <a:prstGeom prst="rect">
            <a:avLst/>
          </a:prstGeom>
          <a:noFill/>
        </p:spPr>
        <p:txBody>
          <a:bodyPr wrap="square" rtlCol="0">
            <a:spAutoFit/>
          </a:bodyPr>
          <a:lstStyle/>
          <a:p>
            <a:r>
              <a:rPr lang="en-US" sz="1800" i="1" dirty="0"/>
              <a:t>Coherence time</a:t>
            </a:r>
            <a:r>
              <a:rPr lang="en-US" sz="1800" dirty="0"/>
              <a:t>: the time elapse over which a coherent wave maintains a specified degree of coherence</a:t>
            </a:r>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E42E9B3C-4526-6F41-AD16-FFC43546A147}"/>
                  </a:ext>
                </a:extLst>
              </p:cNvPr>
              <p:cNvSpPr txBox="1"/>
              <p:nvPr/>
            </p:nvSpPr>
            <p:spPr>
              <a:xfrm>
                <a:off x="1651513" y="5466937"/>
                <a:ext cx="1457707" cy="55585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𝑇</m:t>
                          </m:r>
                        </m:e>
                        <m:sub>
                          <m:r>
                            <a:rPr lang="en-GB" sz="1800" b="0" i="1" smtClean="0">
                              <a:latin typeface="Cambria Math" panose="02040503050406030204" pitchFamily="18" charset="0"/>
                            </a:rPr>
                            <m:t>𝑐</m:t>
                          </m:r>
                        </m:sub>
                      </m:sSub>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sSub>
                            <m:sSubPr>
                              <m:ctrlPr>
                                <a:rPr lang="en-GB" sz="1800" i="1">
                                  <a:latin typeface="Cambria Math" panose="02040503050406030204" pitchFamily="18" charset="0"/>
                                </a:rPr>
                              </m:ctrlPr>
                            </m:sSubPr>
                            <m:e>
                              <m:r>
                                <a:rPr lang="en-GB" sz="1800" i="1">
                                  <a:latin typeface="Cambria Math" panose="02040503050406030204" pitchFamily="18" charset="0"/>
                                </a:rPr>
                                <m:t>𝐿</m:t>
                              </m:r>
                            </m:e>
                            <m:sub>
                              <m:r>
                                <a:rPr lang="en-GB" sz="1800" i="1">
                                  <a:latin typeface="Cambria Math" panose="02040503050406030204" pitchFamily="18" charset="0"/>
                                </a:rPr>
                                <m:t>𝑐</m:t>
                              </m:r>
                            </m:sub>
                          </m:sSub>
                        </m:num>
                        <m:den>
                          <m:r>
                            <a:rPr lang="en-GB" sz="1800" b="0" i="1" smtClean="0">
                              <a:latin typeface="Cambria Math" panose="02040503050406030204" pitchFamily="18" charset="0"/>
                            </a:rPr>
                            <m:t>𝑐</m:t>
                          </m:r>
                        </m:den>
                      </m:f>
                      <m:r>
                        <a:rPr lang="en-GB" sz="1800" b="0" i="1" smtClean="0">
                          <a:latin typeface="Cambria Math" panose="02040503050406030204" pitchFamily="18" charset="0"/>
                        </a:rPr>
                        <m:t>=</m:t>
                      </m:r>
                      <m:f>
                        <m:fPr>
                          <m:ctrlPr>
                            <a:rPr lang="en-GB" sz="1800" i="1">
                              <a:latin typeface="Cambria Math" panose="02040503050406030204" pitchFamily="18" charset="0"/>
                            </a:rPr>
                          </m:ctrlPr>
                        </m:fPr>
                        <m:num>
                          <m:sSup>
                            <m:sSupPr>
                              <m:ctrlPr>
                                <a:rPr lang="en-GB" sz="1800" i="1">
                                  <a:latin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𝜆</m:t>
                              </m:r>
                            </m:e>
                            <m:sup>
                              <m:r>
                                <a:rPr lang="en-GB" sz="1800" i="1">
                                  <a:latin typeface="Cambria Math" panose="02040503050406030204" pitchFamily="18" charset="0"/>
                                </a:rPr>
                                <m:t>2</m:t>
                              </m:r>
                            </m:sup>
                          </m:sSup>
                        </m:num>
                        <m:den>
                          <m:r>
                            <a:rPr lang="en-GB" sz="1800" b="0" i="1" smtClean="0">
                              <a:latin typeface="Cambria Math" panose="02040503050406030204" pitchFamily="18" charset="0"/>
                            </a:rPr>
                            <m:t>𝑐</m:t>
                          </m:r>
                          <m:r>
                            <m:rPr>
                              <m:sty m:val="p"/>
                            </m:rPr>
                            <a:rPr lang="el-GR" sz="1800" i="1">
                              <a:latin typeface="Cambria Math" panose="02040503050406030204" pitchFamily="18" charset="0"/>
                              <a:ea typeface="Cambria Math" panose="02040503050406030204" pitchFamily="18" charset="0"/>
                            </a:rPr>
                            <m:t>Δ</m:t>
                          </m:r>
                          <m:r>
                            <a:rPr lang="el-GR" sz="1800" i="1">
                              <a:latin typeface="Cambria Math" panose="02040503050406030204" pitchFamily="18" charset="0"/>
                              <a:ea typeface="Cambria Math" panose="02040503050406030204" pitchFamily="18" charset="0"/>
                            </a:rPr>
                            <m:t>𝜆</m:t>
                          </m:r>
                        </m:den>
                      </m:f>
                    </m:oMath>
                  </m:oMathPara>
                </a14:m>
                <a:endParaRPr lang="en-US" sz="1800" dirty="0"/>
              </a:p>
            </p:txBody>
          </p:sp>
        </mc:Choice>
        <mc:Fallback>
          <p:sp>
            <p:nvSpPr>
              <p:cNvPr id="35" name="TextBox 34">
                <a:extLst>
                  <a:ext uri="{FF2B5EF4-FFF2-40B4-BE49-F238E27FC236}">
                    <a16:creationId xmlns:a16="http://schemas.microsoft.com/office/drawing/2014/main" id="{E42E9B3C-4526-6F41-AD16-FFC43546A147}"/>
                  </a:ext>
                </a:extLst>
              </p:cNvPr>
              <p:cNvSpPr txBox="1">
                <a:spLocks noRot="1" noChangeAspect="1" noMove="1" noResize="1" noEditPoints="1" noAdjustHandles="1" noChangeArrowheads="1" noChangeShapeType="1" noTextEdit="1"/>
              </p:cNvSpPr>
              <p:nvPr/>
            </p:nvSpPr>
            <p:spPr>
              <a:xfrm>
                <a:off x="1651513" y="5466937"/>
                <a:ext cx="1457707" cy="555858"/>
              </a:xfrm>
              <a:prstGeom prst="rect">
                <a:avLst/>
              </a:prstGeom>
              <a:blipFill>
                <a:blip r:embed="rId5"/>
                <a:stretch>
                  <a:fillRect l="-3478" r="-3478" b="-13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C6F67CD-D361-254F-BC22-85E42EDA5A0F}"/>
              </a:ext>
            </a:extLst>
          </p:cNvPr>
          <p:cNvSpPr txBox="1"/>
          <p:nvPr/>
        </p:nvSpPr>
        <p:spPr>
          <a:xfrm>
            <a:off x="4651718" y="4127663"/>
            <a:ext cx="4403701" cy="830997"/>
          </a:xfrm>
          <a:prstGeom prst="rect">
            <a:avLst/>
          </a:prstGeom>
          <a:noFill/>
        </p:spPr>
        <p:txBody>
          <a:bodyPr wrap="square" rtlCol="0">
            <a:spAutoFit/>
          </a:bodyPr>
          <a:lstStyle/>
          <a:p>
            <a:r>
              <a:rPr lang="en-US" sz="1600" dirty="0"/>
              <a:t>If the path difference of the two beams in an interferometer is longer than the coherence length, the visibility of interference fringes will degrade.</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690FA99B-CD79-164E-BEA6-AAA86D4869C0}"/>
                  </a:ext>
                </a:extLst>
              </p:cNvPr>
              <p:cNvSpPr txBox="1"/>
              <p:nvPr/>
            </p:nvSpPr>
            <p:spPr>
              <a:xfrm>
                <a:off x="4651718" y="5160044"/>
                <a:ext cx="4220820" cy="1477328"/>
              </a:xfrm>
              <a:prstGeom prst="rect">
                <a:avLst/>
              </a:prstGeom>
              <a:noFill/>
            </p:spPr>
            <p:txBody>
              <a:bodyPr wrap="square" rtlCol="0">
                <a:spAutoFit/>
              </a:bodyPr>
              <a:lstStyle/>
              <a:p>
                <a:r>
                  <a:rPr lang="en-US" sz="1800" dirty="0"/>
                  <a:t>Examples: </a:t>
                </a:r>
              </a:p>
              <a:p>
                <a:pPr marL="285750" indent="-285750">
                  <a:buFont typeface="Arial" panose="020B0604020202020204" pitchFamily="34" charset="0"/>
                  <a:buChar char="•"/>
                </a:pPr>
                <a:r>
                  <a:rPr lang="en-US" sz="1800" dirty="0"/>
                  <a:t>He-Ne laser </a:t>
                </a:r>
                <a14:m>
                  <m:oMath xmlns:m="http://schemas.openxmlformats.org/officeDocument/2006/math">
                    <m:r>
                      <a:rPr lang="en-GB" sz="1800" i="1">
                        <a:latin typeface="Cambria Math" panose="02040503050406030204" pitchFamily="18" charset="0"/>
                        <a:ea typeface="Cambria Math" panose="02040503050406030204" pitchFamily="18" charset="0"/>
                      </a:rPr>
                      <m:t>𝜆</m:t>
                    </m:r>
                    <m:r>
                      <a:rPr lang="en-GB" sz="1800" b="0" i="1" smtClean="0">
                        <a:latin typeface="Cambria Math" panose="02040503050406030204" pitchFamily="18" charset="0"/>
                        <a:ea typeface="Cambria Math" panose="02040503050406030204" pitchFamily="18" charset="0"/>
                      </a:rPr>
                      <m:t>=632.8 </m:t>
                    </m:r>
                  </m:oMath>
                </a14:m>
                <a:r>
                  <a:rPr lang="en-US" sz="1800" dirty="0"/>
                  <a:t>nm, </a:t>
                </a:r>
                <a14:m>
                  <m:oMath xmlns:m="http://schemas.openxmlformats.org/officeDocument/2006/math">
                    <m:r>
                      <m:rPr>
                        <m:sty m:val="p"/>
                      </m:rPr>
                      <a:rPr lang="el-GR" sz="1800" i="1">
                        <a:latin typeface="Cambria Math" panose="02040503050406030204" pitchFamily="18" charset="0"/>
                        <a:ea typeface="Cambria Math" panose="02040503050406030204" pitchFamily="18" charset="0"/>
                      </a:rPr>
                      <m:t>Δ</m:t>
                    </m:r>
                    <m:r>
                      <a:rPr lang="el-GR" sz="1800" i="1">
                        <a:latin typeface="Cambria Math" panose="02040503050406030204" pitchFamily="18" charset="0"/>
                        <a:ea typeface="Cambria Math" panose="02040503050406030204" pitchFamily="18" charset="0"/>
                      </a:rPr>
                      <m:t>𝜆</m:t>
                    </m:r>
                    <m:r>
                      <a:rPr lang="el-GR" sz="180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0.001</m:t>
                    </m:r>
                  </m:oMath>
                </a14:m>
                <a:r>
                  <a:rPr lang="en-US" sz="1800" dirty="0"/>
                  <a:t> nm, </a:t>
                </a:r>
                <a14:m>
                  <m:oMath xmlns:m="http://schemas.openxmlformats.org/officeDocument/2006/math">
                    <m:sSub>
                      <m:sSubPr>
                        <m:ctrlPr>
                          <a:rPr lang="en-GB" sz="1800" i="1">
                            <a:latin typeface="Cambria Math" panose="02040503050406030204" pitchFamily="18" charset="0"/>
                          </a:rPr>
                        </m:ctrlPr>
                      </m:sSubPr>
                      <m:e>
                        <m:r>
                          <a:rPr lang="en-GB" sz="1800" i="1">
                            <a:latin typeface="Cambria Math" panose="02040503050406030204" pitchFamily="18" charset="0"/>
                          </a:rPr>
                          <m:t>𝐿</m:t>
                        </m:r>
                      </m:e>
                      <m:sub>
                        <m:r>
                          <a:rPr lang="en-GB" sz="1800" i="1">
                            <a:latin typeface="Cambria Math" panose="02040503050406030204" pitchFamily="18" charset="0"/>
                          </a:rPr>
                          <m:t>𝑐</m:t>
                        </m:r>
                      </m:sub>
                    </m:sSub>
                    <m:r>
                      <a:rPr lang="en-GB" sz="180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40</m:t>
                    </m:r>
                  </m:oMath>
                </a14:m>
                <a:r>
                  <a:rPr lang="en-US" sz="1800" dirty="0"/>
                  <a:t> cm </a:t>
                </a:r>
              </a:p>
              <a:p>
                <a:pPr marL="285750" indent="-285750">
                  <a:buFont typeface="Arial" panose="020B0604020202020204" pitchFamily="34" charset="0"/>
                  <a:buChar char="•"/>
                </a:pPr>
                <a:r>
                  <a:rPr lang="en-US" sz="1800" dirty="0"/>
                  <a:t>Sun light: </a:t>
                </a:r>
                <a14:m>
                  <m:oMath xmlns:m="http://schemas.openxmlformats.org/officeDocument/2006/math">
                    <m:r>
                      <a:rPr lang="en-GB" sz="1800" i="1">
                        <a:latin typeface="Cambria Math" panose="02040503050406030204" pitchFamily="18" charset="0"/>
                        <a:ea typeface="Cambria Math" panose="02040503050406030204" pitchFamily="18" charset="0"/>
                      </a:rPr>
                      <m:t>𝜆</m:t>
                    </m:r>
                    <m:r>
                      <a:rPr lang="en-GB" sz="180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500</m:t>
                    </m:r>
                    <m:r>
                      <a:rPr lang="en-GB" sz="1800" i="1">
                        <a:latin typeface="Cambria Math" panose="02040503050406030204" pitchFamily="18" charset="0"/>
                        <a:ea typeface="Cambria Math" panose="02040503050406030204" pitchFamily="18" charset="0"/>
                      </a:rPr>
                      <m:t> </m:t>
                    </m:r>
                  </m:oMath>
                </a14:m>
                <a:r>
                  <a:rPr lang="en-US" sz="1800" dirty="0"/>
                  <a:t>nm, </a:t>
                </a:r>
                <a14:m>
                  <m:oMath xmlns:m="http://schemas.openxmlformats.org/officeDocument/2006/math">
                    <m:r>
                      <m:rPr>
                        <m:sty m:val="p"/>
                      </m:rPr>
                      <a:rPr lang="el-GR" sz="1800" i="1">
                        <a:latin typeface="Cambria Math" panose="02040503050406030204" pitchFamily="18" charset="0"/>
                        <a:ea typeface="Cambria Math" panose="02040503050406030204" pitchFamily="18" charset="0"/>
                      </a:rPr>
                      <m:t>Δ</m:t>
                    </m:r>
                    <m:r>
                      <a:rPr lang="el-GR" sz="1800" i="1">
                        <a:latin typeface="Cambria Math" panose="02040503050406030204" pitchFamily="18" charset="0"/>
                        <a:ea typeface="Cambria Math" panose="02040503050406030204" pitchFamily="18" charset="0"/>
                      </a:rPr>
                      <m:t>𝜆</m:t>
                    </m:r>
                    <m:r>
                      <a:rPr lang="el-GR" sz="1800" i="1">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500</m:t>
                    </m:r>
                  </m:oMath>
                </a14:m>
                <a:r>
                  <a:rPr lang="en-US" sz="1800" dirty="0"/>
                  <a:t> nm, </a:t>
                </a:r>
                <a14:m>
                  <m:oMath xmlns:m="http://schemas.openxmlformats.org/officeDocument/2006/math">
                    <m:sSub>
                      <m:sSubPr>
                        <m:ctrlPr>
                          <a:rPr lang="en-GB" sz="1800" i="1">
                            <a:latin typeface="Cambria Math" panose="02040503050406030204" pitchFamily="18" charset="0"/>
                          </a:rPr>
                        </m:ctrlPr>
                      </m:sSubPr>
                      <m:e>
                        <m:r>
                          <a:rPr lang="en-GB" sz="1800" i="1">
                            <a:latin typeface="Cambria Math" panose="02040503050406030204" pitchFamily="18" charset="0"/>
                          </a:rPr>
                          <m:t>𝐿</m:t>
                        </m:r>
                      </m:e>
                      <m:sub>
                        <m:r>
                          <a:rPr lang="en-GB" sz="1800" i="1">
                            <a:latin typeface="Cambria Math" panose="02040503050406030204" pitchFamily="18" charset="0"/>
                          </a:rPr>
                          <m:t>𝑐</m:t>
                        </m:r>
                      </m:sub>
                    </m:sSub>
                    <m:r>
                      <a:rPr lang="en-GB" sz="1800" i="1">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500</m:t>
                    </m:r>
                  </m:oMath>
                </a14:m>
                <a:r>
                  <a:rPr lang="en-US" sz="1800" dirty="0"/>
                  <a:t> nm</a:t>
                </a:r>
              </a:p>
            </p:txBody>
          </p:sp>
        </mc:Choice>
        <mc:Fallback>
          <p:sp>
            <p:nvSpPr>
              <p:cNvPr id="21" name="TextBox 20">
                <a:extLst>
                  <a:ext uri="{FF2B5EF4-FFF2-40B4-BE49-F238E27FC236}">
                    <a16:creationId xmlns:a16="http://schemas.microsoft.com/office/drawing/2014/main" id="{690FA99B-CD79-164E-BEA6-AAA86D4869C0}"/>
                  </a:ext>
                </a:extLst>
              </p:cNvPr>
              <p:cNvSpPr txBox="1">
                <a:spLocks noRot="1" noChangeAspect="1" noMove="1" noResize="1" noEditPoints="1" noAdjustHandles="1" noChangeArrowheads="1" noChangeShapeType="1" noTextEdit="1"/>
              </p:cNvSpPr>
              <p:nvPr/>
            </p:nvSpPr>
            <p:spPr>
              <a:xfrm>
                <a:off x="4651718" y="5160044"/>
                <a:ext cx="4220820" cy="1477328"/>
              </a:xfrm>
              <a:prstGeom prst="rect">
                <a:avLst/>
              </a:prstGeom>
              <a:blipFill>
                <a:blip r:embed="rId6"/>
                <a:stretch>
                  <a:fillRect l="-1201" t="-1709" b="-5128"/>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A9C6C979-0375-F740-B905-6E49CFCA2544}"/>
              </a:ext>
            </a:extLst>
          </p:cNvPr>
          <p:cNvGrpSpPr/>
          <p:nvPr/>
        </p:nvGrpSpPr>
        <p:grpSpPr>
          <a:xfrm>
            <a:off x="5306387" y="988973"/>
            <a:ext cx="3049981" cy="2918913"/>
            <a:chOff x="5349991" y="900094"/>
            <a:chExt cx="3049981" cy="2918913"/>
          </a:xfrm>
        </p:grpSpPr>
        <p:pic>
          <p:nvPicPr>
            <p:cNvPr id="13320" name="Picture 8" descr="Michelson-Morley experiment | Description, Results, &amp; Facts | Britannica">
              <a:extLst>
                <a:ext uri="{FF2B5EF4-FFF2-40B4-BE49-F238E27FC236}">
                  <a16:creationId xmlns:a16="http://schemas.microsoft.com/office/drawing/2014/main" id="{0AC948C7-9DC0-0B4C-9E29-69B8E57657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9991" y="900094"/>
              <a:ext cx="3049981" cy="2884396"/>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1A0CC464-26E1-2C4E-B8E3-AC6069419A55}"/>
                </a:ext>
              </a:extLst>
            </p:cNvPr>
            <p:cNvSpPr/>
            <p:nvPr/>
          </p:nvSpPr>
          <p:spPr>
            <a:xfrm>
              <a:off x="5349991" y="3667760"/>
              <a:ext cx="959369" cy="151247"/>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2273111607"/>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LIGO</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 name="Group 2">
            <a:extLst>
              <a:ext uri="{FF2B5EF4-FFF2-40B4-BE49-F238E27FC236}">
                <a16:creationId xmlns:a16="http://schemas.microsoft.com/office/drawing/2014/main" id="{C1CDC113-5471-4046-8193-C961045655BC}"/>
              </a:ext>
            </a:extLst>
          </p:cNvPr>
          <p:cNvGrpSpPr/>
          <p:nvPr/>
        </p:nvGrpSpPr>
        <p:grpSpPr>
          <a:xfrm>
            <a:off x="144664" y="1492515"/>
            <a:ext cx="5890870" cy="3881436"/>
            <a:chOff x="1749450" y="1036320"/>
            <a:chExt cx="6226150" cy="4135436"/>
          </a:xfrm>
        </p:grpSpPr>
        <p:pic>
          <p:nvPicPr>
            <p:cNvPr id="25602" name="Picture 2">
              <a:extLst>
                <a:ext uri="{FF2B5EF4-FFF2-40B4-BE49-F238E27FC236}">
                  <a16:creationId xmlns:a16="http://schemas.microsoft.com/office/drawing/2014/main" id="{4F2F8536-8028-634D-B8BA-6E90D8993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960" y="1251266"/>
              <a:ext cx="5974080" cy="39204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95C207B-2B37-4A4C-AD7F-73A85E7C6DB6}"/>
                </a:ext>
              </a:extLst>
            </p:cNvPr>
            <p:cNvSpPr/>
            <p:nvPr/>
          </p:nvSpPr>
          <p:spPr>
            <a:xfrm>
              <a:off x="4553610" y="1036320"/>
              <a:ext cx="3421990" cy="2763520"/>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6" name="Rectangle 15">
              <a:extLst>
                <a:ext uri="{FF2B5EF4-FFF2-40B4-BE49-F238E27FC236}">
                  <a16:creationId xmlns:a16="http://schemas.microsoft.com/office/drawing/2014/main" id="{29BCE7EA-BE06-A74D-A932-D0B784999501}"/>
                </a:ext>
              </a:extLst>
            </p:cNvPr>
            <p:cNvSpPr/>
            <p:nvPr/>
          </p:nvSpPr>
          <p:spPr>
            <a:xfrm>
              <a:off x="1749450" y="1991360"/>
              <a:ext cx="1755750" cy="1320800"/>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
        <p:nvSpPr>
          <p:cNvPr id="19" name="TextBox 18">
            <a:extLst>
              <a:ext uri="{FF2B5EF4-FFF2-40B4-BE49-F238E27FC236}">
                <a16:creationId xmlns:a16="http://schemas.microsoft.com/office/drawing/2014/main" id="{BB53E91F-EA66-E946-940A-C93074BD6D10}"/>
              </a:ext>
            </a:extLst>
          </p:cNvPr>
          <p:cNvSpPr txBox="1"/>
          <p:nvPr/>
        </p:nvSpPr>
        <p:spPr>
          <a:xfrm>
            <a:off x="1626211" y="896209"/>
            <a:ext cx="6369709" cy="369332"/>
          </a:xfrm>
          <a:prstGeom prst="rect">
            <a:avLst/>
          </a:prstGeom>
          <a:noFill/>
        </p:spPr>
        <p:txBody>
          <a:bodyPr wrap="square">
            <a:spAutoFit/>
          </a:bodyPr>
          <a:lstStyle/>
          <a:p>
            <a:r>
              <a:rPr lang="en-GB" sz="1800" i="0" u="none" strike="noStrike" dirty="0">
                <a:solidFill>
                  <a:srgbClr val="202122"/>
                </a:solidFill>
                <a:effectLst/>
                <a:latin typeface="Times New Roman" panose="02020603050405020304" pitchFamily="18" charset="0"/>
                <a:cs typeface="Times New Roman" panose="02020603050405020304" pitchFamily="18" charset="0"/>
              </a:rPr>
              <a:t>Laser Interferometer Gravitational-Wave Observatory (LIGO)</a:t>
            </a:r>
            <a:endParaRPr lang="en-US" sz="1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398479-EBAD-2245-9108-591EAAF517F2}"/>
              </a:ext>
            </a:extLst>
          </p:cNvPr>
          <p:cNvSpPr txBox="1"/>
          <p:nvPr/>
        </p:nvSpPr>
        <p:spPr>
          <a:xfrm>
            <a:off x="3591736" y="1383872"/>
            <a:ext cx="5241618" cy="2308324"/>
          </a:xfrm>
          <a:prstGeom prst="rect">
            <a:avLst/>
          </a:prstGeom>
          <a:noFill/>
        </p:spPr>
        <p:txBody>
          <a:bodyPr wrap="square" rtlCol="0">
            <a:spAutoFit/>
          </a:bodyPr>
          <a:lstStyle/>
          <a:p>
            <a:pPr marL="342900" indent="-342900">
              <a:buFont typeface="Arial" panose="020B0604020202020204" pitchFamily="34" charset="0"/>
              <a:buChar char="•"/>
            </a:pPr>
            <a:r>
              <a:rPr lang="en-US" sz="1600" dirty="0"/>
              <a:t>Gravitation waves are expected to distort the 4 km mirror spacing by ~ 10</a:t>
            </a:r>
            <a:r>
              <a:rPr lang="en-US" sz="1600" baseline="30000" dirty="0"/>
              <a:t>-18 </a:t>
            </a:r>
            <a:r>
              <a:rPr lang="en-US" sz="1600" dirty="0"/>
              <a:t>m. This will induce a phase difference between the two beams.</a:t>
            </a:r>
          </a:p>
          <a:p>
            <a:pPr marL="342900" indent="-342900">
              <a:buFont typeface="Arial" panose="020B0604020202020204" pitchFamily="34" charset="0"/>
              <a:buChar char="•"/>
            </a:pPr>
            <a:r>
              <a:rPr lang="en-US" sz="1600" dirty="0"/>
              <a:t>To increase the phase difference, high power laser (808nm) is reflected forth and back for 280 round trips in each of the 4 km arm before merging in the detector, equivalent to a distance of 1120 km.</a:t>
            </a:r>
          </a:p>
          <a:p>
            <a:pPr marL="342900" indent="-342900">
              <a:buFont typeface="Arial" panose="020B0604020202020204" pitchFamily="34" charset="0"/>
              <a:buChar char="•"/>
            </a:pPr>
            <a:r>
              <a:rPr lang="en-US" sz="1600" dirty="0"/>
              <a:t>Initially the two beams were tuned to be out of phase at the photodetector, so no signal was recorded.</a:t>
            </a:r>
          </a:p>
        </p:txBody>
      </p:sp>
      <p:sp>
        <p:nvSpPr>
          <p:cNvPr id="11" name="TextBox 10">
            <a:extLst>
              <a:ext uri="{FF2B5EF4-FFF2-40B4-BE49-F238E27FC236}">
                <a16:creationId xmlns:a16="http://schemas.microsoft.com/office/drawing/2014/main" id="{586596D3-A640-CA44-8765-0F5ED9B0AE69}"/>
              </a:ext>
            </a:extLst>
          </p:cNvPr>
          <p:cNvSpPr txBox="1"/>
          <p:nvPr/>
        </p:nvSpPr>
        <p:spPr>
          <a:xfrm>
            <a:off x="5293050" y="3710538"/>
            <a:ext cx="3468874" cy="2308324"/>
          </a:xfrm>
          <a:prstGeom prst="rect">
            <a:avLst/>
          </a:prstGeom>
          <a:noFill/>
        </p:spPr>
        <p:txBody>
          <a:bodyPr wrap="square" rtlCol="0">
            <a:spAutoFit/>
          </a:bodyPr>
          <a:lstStyle/>
          <a:p>
            <a:pPr marL="342900" indent="-342900">
              <a:buFont typeface="Arial" panose="020B0604020202020204" pitchFamily="34" charset="0"/>
              <a:buChar char="•"/>
            </a:pPr>
            <a:r>
              <a:rPr lang="en-US" sz="1600" dirty="0"/>
              <a:t>When gravitation waves arrive, it distorts the space, the two beams are not out-of-phase anymore,  so the photodetector will record some signals. </a:t>
            </a:r>
          </a:p>
          <a:p>
            <a:pPr marL="342900" indent="-342900">
              <a:buFont typeface="Arial" panose="020B0604020202020204" pitchFamily="34" charset="0"/>
              <a:buChar char="•"/>
            </a:pPr>
            <a:r>
              <a:rPr lang="en-US" sz="1600" dirty="0"/>
              <a:t>On 11 February 2016, first observation of gravitation waves was announced, due to the merge of two black holes.</a:t>
            </a:r>
          </a:p>
        </p:txBody>
      </p:sp>
      <p:sp>
        <p:nvSpPr>
          <p:cNvPr id="23" name="TextBox 22">
            <a:extLst>
              <a:ext uri="{FF2B5EF4-FFF2-40B4-BE49-F238E27FC236}">
                <a16:creationId xmlns:a16="http://schemas.microsoft.com/office/drawing/2014/main" id="{77550941-4C03-D641-A1C7-B9D51F9829F1}"/>
              </a:ext>
            </a:extLst>
          </p:cNvPr>
          <p:cNvSpPr txBox="1"/>
          <p:nvPr/>
        </p:nvSpPr>
        <p:spPr>
          <a:xfrm>
            <a:off x="883920" y="6044749"/>
            <a:ext cx="7949434" cy="584775"/>
          </a:xfrm>
          <a:prstGeom prst="rect">
            <a:avLst/>
          </a:prstGeom>
          <a:noFill/>
        </p:spPr>
        <p:txBody>
          <a:bodyPr wrap="square">
            <a:spAutoFit/>
          </a:bodyPr>
          <a:lstStyle/>
          <a:p>
            <a:pPr marL="342900" indent="-342900">
              <a:buFont typeface="Arial" panose="020B0604020202020204" pitchFamily="34" charset="0"/>
              <a:buChar char="•"/>
            </a:pPr>
            <a:r>
              <a:rPr lang="en-US" sz="1600" dirty="0"/>
              <a:t>In 2017, Nobel Prize in Physics was awarded to Weiss, Thorne and </a:t>
            </a:r>
            <a:r>
              <a:rPr lang="en-US" sz="1600" dirty="0" err="1"/>
              <a:t>Barish</a:t>
            </a:r>
            <a:r>
              <a:rPr lang="en-US" sz="1600" dirty="0"/>
              <a:t> for ‘</a:t>
            </a:r>
            <a:r>
              <a:rPr lang="en-US" sz="1600" i="1" dirty="0"/>
              <a:t>decisive contributions </a:t>
            </a:r>
            <a:r>
              <a:rPr lang="en-GB" sz="1600" i="1" dirty="0"/>
              <a:t>to the LIGO detector and the observation of gravitational waves</a:t>
            </a:r>
            <a:r>
              <a:rPr lang="en-GB" sz="1600" dirty="0"/>
              <a:t>’.</a:t>
            </a:r>
            <a:endParaRPr lang="en-US" sz="1600" dirty="0"/>
          </a:p>
        </p:txBody>
      </p:sp>
    </p:spTree>
    <p:extLst>
      <p:ext uri="{BB962C8B-B14F-4D97-AF65-F5344CB8AC3E}">
        <p14:creationId xmlns:p14="http://schemas.microsoft.com/office/powerpoint/2010/main" val="1521578084"/>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High Power</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E0E8110-96B5-3743-81C4-7049872A0D38}"/>
                  </a:ext>
                </a:extLst>
              </p:cNvPr>
              <p:cNvSpPr txBox="1"/>
              <p:nvPr/>
            </p:nvSpPr>
            <p:spPr>
              <a:xfrm>
                <a:off x="4697014" y="3613666"/>
                <a:ext cx="3931920" cy="3046988"/>
              </a:xfrm>
              <a:prstGeom prst="rect">
                <a:avLst/>
              </a:prstGeom>
              <a:noFill/>
            </p:spPr>
            <p:txBody>
              <a:bodyPr wrap="square" rtlCol="0">
                <a:spAutoFit/>
              </a:bodyPr>
              <a:lstStyle/>
              <a:p>
                <a:pPr marL="342900" indent="-342900">
                  <a:buFont typeface="Arial" panose="020B0604020202020204" pitchFamily="34" charset="0"/>
                  <a:buChar char="•"/>
                </a:pPr>
                <a:r>
                  <a:rPr lang="en-GB" sz="1600" dirty="0"/>
                  <a:t>Up to 100s kW </a:t>
                </a:r>
                <a:r>
                  <a:rPr lang="en-GB" sz="1600" dirty="0" err="1"/>
                  <a:t>cw</a:t>
                </a:r>
                <a:r>
                  <a:rPr lang="en-GB" sz="1600" dirty="0"/>
                  <a:t> lasers are commercially available</a:t>
                </a:r>
              </a:p>
              <a:p>
                <a:pPr marL="342900" indent="-342900">
                  <a:buFont typeface="Arial" panose="020B0604020202020204" pitchFamily="34" charset="0"/>
                  <a:buChar char="•"/>
                </a:pPr>
                <a:r>
                  <a:rPr lang="en-GB" sz="1600" dirty="0"/>
                  <a:t>US navy developed a Mid-Infrared Advanced Chemical Laser (MIRACL) with output </a:t>
                </a:r>
                <a:r>
                  <a:rPr lang="en-GB" sz="1600" dirty="0" err="1"/>
                  <a:t>cw</a:t>
                </a:r>
                <a:r>
                  <a:rPr lang="en-GB" sz="1600" dirty="0"/>
                  <a:t> power over megawatts, </a:t>
                </a:r>
                <a14:m>
                  <m:oMath xmlns:m="http://schemas.openxmlformats.org/officeDocument/2006/math">
                    <m:r>
                      <a:rPr lang="en-GB" sz="1600" i="1" smtClean="0">
                        <a:latin typeface="Cambria Math" panose="02040503050406030204" pitchFamily="18" charset="0"/>
                        <a:ea typeface="Cambria Math" panose="02040503050406030204" pitchFamily="18" charset="0"/>
                      </a:rPr>
                      <m:t>𝜆</m:t>
                    </m:r>
                    <m:r>
                      <a:rPr lang="en-GB" sz="1600" b="0" i="1" smtClean="0">
                        <a:latin typeface="Cambria Math" panose="02040503050406030204" pitchFamily="18" charset="0"/>
                        <a:ea typeface="Cambria Math" panose="02040503050406030204" pitchFamily="18" charset="0"/>
                      </a:rPr>
                      <m:t>=</m:t>
                    </m:r>
                  </m:oMath>
                </a14:m>
                <a:r>
                  <a:rPr lang="en-GB" sz="1600" dirty="0"/>
                  <a:t>3.8 </a:t>
                </a:r>
                <a14:m>
                  <m:oMath xmlns:m="http://schemas.openxmlformats.org/officeDocument/2006/math">
                    <m:r>
                      <a:rPr lang="en-GB" sz="1600" i="1" smtClean="0">
                        <a:latin typeface="Cambria Math" panose="02040503050406030204" pitchFamily="18" charset="0"/>
                        <a:ea typeface="Cambria Math" panose="02040503050406030204" pitchFamily="18" charset="0"/>
                      </a:rPr>
                      <m:t>𝜇</m:t>
                    </m:r>
                  </m:oMath>
                </a14:m>
                <a:r>
                  <a:rPr lang="en-GB" sz="1600" dirty="0"/>
                  <a:t>m, over 70s duration.</a:t>
                </a:r>
              </a:p>
              <a:p>
                <a:pPr marL="342900" indent="-342900">
                  <a:buFont typeface="Arial" panose="020B0604020202020204" pitchFamily="34" charset="0"/>
                  <a:buChar char="•"/>
                </a:pPr>
                <a:r>
                  <a:rPr lang="en-GB" sz="1600" dirty="0"/>
                  <a:t>EU’s Extreme Light Infrastructure (ELI) project develops pulsed laser with peak power up to 10 PW (10,000,000,000,000,000 Watt). Pulse duration: ~24 fs. </a:t>
                </a:r>
              </a:p>
              <a:p>
                <a:pPr marL="342900" indent="-342900">
                  <a:buFont typeface="Arial" panose="020B0604020202020204" pitchFamily="34" charset="0"/>
                  <a:buChar char="•"/>
                </a:pPr>
                <a:endParaRPr lang="en-GB" sz="1600" dirty="0"/>
              </a:p>
            </p:txBody>
          </p:sp>
        </mc:Choice>
        <mc:Fallback>
          <p:sp>
            <p:nvSpPr>
              <p:cNvPr id="3" name="TextBox 2">
                <a:extLst>
                  <a:ext uri="{FF2B5EF4-FFF2-40B4-BE49-F238E27FC236}">
                    <a16:creationId xmlns:a16="http://schemas.microsoft.com/office/drawing/2014/main" id="{3E0E8110-96B5-3743-81C4-7049872A0D38}"/>
                  </a:ext>
                </a:extLst>
              </p:cNvPr>
              <p:cNvSpPr txBox="1">
                <a:spLocks noRot="1" noChangeAspect="1" noMove="1" noResize="1" noEditPoints="1" noAdjustHandles="1" noChangeArrowheads="1" noChangeShapeType="1" noTextEdit="1"/>
              </p:cNvSpPr>
              <p:nvPr/>
            </p:nvSpPr>
            <p:spPr>
              <a:xfrm>
                <a:off x="4697014" y="3613666"/>
                <a:ext cx="3931920" cy="3046988"/>
              </a:xfrm>
              <a:prstGeom prst="rect">
                <a:avLst/>
              </a:prstGeom>
              <a:blipFill>
                <a:blip r:embed="rId3"/>
                <a:stretch>
                  <a:fillRect l="-968" t="-4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6E4823D-C661-444B-9CBD-ADA083F73BB5}"/>
                  </a:ext>
                </a:extLst>
              </p:cNvPr>
              <p:cNvSpPr txBox="1"/>
              <p:nvPr/>
            </p:nvSpPr>
            <p:spPr>
              <a:xfrm>
                <a:off x="1557946" y="4990942"/>
                <a:ext cx="92166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𝐼</m:t>
                      </m:r>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𝐼</m:t>
                          </m:r>
                        </m:e>
                        <m:sub>
                          <m:r>
                            <a:rPr lang="en-GB" sz="1800" b="0" i="1" smtClean="0">
                              <a:latin typeface="Cambria Math" panose="02040503050406030204" pitchFamily="18" charset="0"/>
                            </a:rPr>
                            <m:t>0</m:t>
                          </m:r>
                        </m:sub>
                      </m:sSub>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𝑔</m:t>
                          </m:r>
                        </m:e>
                        <m:sup>
                          <m:r>
                            <a:rPr lang="en-GB" sz="1800" b="0" i="1" smtClean="0">
                              <a:latin typeface="Cambria Math" panose="02040503050406030204" pitchFamily="18" charset="0"/>
                            </a:rPr>
                            <m:t>𝑁</m:t>
                          </m:r>
                        </m:sup>
                      </m:sSup>
                    </m:oMath>
                  </m:oMathPara>
                </a14:m>
                <a:endParaRPr lang="en-US" sz="1800" dirty="0"/>
              </a:p>
            </p:txBody>
          </p:sp>
        </mc:Choice>
        <mc:Fallback>
          <p:sp>
            <p:nvSpPr>
              <p:cNvPr id="12" name="TextBox 11">
                <a:extLst>
                  <a:ext uri="{FF2B5EF4-FFF2-40B4-BE49-F238E27FC236}">
                    <a16:creationId xmlns:a16="http://schemas.microsoft.com/office/drawing/2014/main" id="{56E4823D-C661-444B-9CBD-ADA083F73BB5}"/>
                  </a:ext>
                </a:extLst>
              </p:cNvPr>
              <p:cNvSpPr txBox="1">
                <a:spLocks noRot="1" noChangeAspect="1" noMove="1" noResize="1" noEditPoints="1" noAdjustHandles="1" noChangeArrowheads="1" noChangeShapeType="1" noTextEdit="1"/>
              </p:cNvSpPr>
              <p:nvPr/>
            </p:nvSpPr>
            <p:spPr>
              <a:xfrm>
                <a:off x="1557946" y="4990942"/>
                <a:ext cx="921663" cy="276999"/>
              </a:xfrm>
              <a:prstGeom prst="rect">
                <a:avLst/>
              </a:prstGeom>
              <a:blipFill>
                <a:blip r:embed="rId4"/>
                <a:stretch>
                  <a:fillRect l="-4054" t="-9091" r="-1351" b="-27273"/>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F1D47B97-CD01-BF47-A512-E12FE172B5AA}"/>
              </a:ext>
            </a:extLst>
          </p:cNvPr>
          <p:cNvGrpSpPr/>
          <p:nvPr/>
        </p:nvGrpSpPr>
        <p:grpSpPr>
          <a:xfrm>
            <a:off x="501425" y="764623"/>
            <a:ext cx="3538284" cy="2541044"/>
            <a:chOff x="1972235" y="955238"/>
            <a:chExt cx="4953000" cy="3149600"/>
          </a:xfrm>
        </p:grpSpPr>
        <p:pic>
          <p:nvPicPr>
            <p:cNvPr id="27" name="Picture 26">
              <a:extLst>
                <a:ext uri="{FF2B5EF4-FFF2-40B4-BE49-F238E27FC236}">
                  <a16:creationId xmlns:a16="http://schemas.microsoft.com/office/drawing/2014/main" id="{B1228D86-6C45-394C-B925-4DD5054EBA1C}"/>
                </a:ext>
              </a:extLst>
            </p:cNvPr>
            <p:cNvPicPr>
              <a:picLocks noChangeAspect="1"/>
            </p:cNvPicPr>
            <p:nvPr/>
          </p:nvPicPr>
          <p:blipFill>
            <a:blip r:embed="rId5"/>
            <a:stretch>
              <a:fillRect/>
            </a:stretch>
          </p:blipFill>
          <p:spPr>
            <a:xfrm>
              <a:off x="1972235" y="955238"/>
              <a:ext cx="4953000" cy="3149600"/>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EFADBC6-0BE8-A043-B785-CFDA350779E3}"/>
                    </a:ext>
                  </a:extLst>
                </p:cNvPr>
                <p:cNvSpPr txBox="1"/>
                <p:nvPr/>
              </p:nvSpPr>
              <p:spPr>
                <a:xfrm>
                  <a:off x="5408495" y="2040941"/>
                  <a:ext cx="374321" cy="338554"/>
                </a:xfrm>
                <a:prstGeom prst="rect">
                  <a:avLst/>
                </a:prstGeom>
                <a:solidFill>
                  <a:schemeClr val="bg1">
                    <a:lumMod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i="1" smtClean="0">
                                <a:solidFill>
                                  <a:schemeClr val="bg1"/>
                                </a:solidFill>
                                <a:latin typeface="Cambria Math" panose="02040503050406030204" pitchFamily="18" charset="0"/>
                                <a:ea typeface="Cambria Math" panose="02040503050406030204" pitchFamily="18" charset="0"/>
                              </a:rPr>
                            </m:ctrlPr>
                          </m:sSubPr>
                          <m:e>
                            <m:r>
                              <a:rPr lang="en-GB" sz="1600" i="1">
                                <a:solidFill>
                                  <a:schemeClr val="bg1"/>
                                </a:solidFill>
                                <a:latin typeface="Cambria Math" panose="02040503050406030204" pitchFamily="18" charset="0"/>
                                <a:ea typeface="Cambria Math" panose="02040503050406030204" pitchFamily="18" charset="0"/>
                              </a:rPr>
                              <m:t>𝛼</m:t>
                            </m:r>
                          </m:e>
                          <m:sub>
                            <m:r>
                              <a:rPr lang="en-GB" sz="1600" i="1">
                                <a:solidFill>
                                  <a:schemeClr val="bg1"/>
                                </a:solidFill>
                                <a:latin typeface="Cambria Math" panose="02040503050406030204" pitchFamily="18" charset="0"/>
                                <a:ea typeface="Cambria Math" panose="02040503050406030204" pitchFamily="18" charset="0"/>
                              </a:rPr>
                              <m:t>1</m:t>
                            </m:r>
                          </m:sub>
                        </m:sSub>
                      </m:oMath>
                    </m:oMathPara>
                  </a14:m>
                  <a:endParaRPr lang="en-US" sz="1600" dirty="0">
                    <a:solidFill>
                      <a:schemeClr val="bg1"/>
                    </a:solidFill>
                  </a:endParaRPr>
                </a:p>
              </p:txBody>
            </p:sp>
          </mc:Choice>
          <mc:Fallback xmlns="">
            <p:sp>
              <p:nvSpPr>
                <p:cNvPr id="21" name="TextBox 20">
                  <a:extLst>
                    <a:ext uri="{FF2B5EF4-FFF2-40B4-BE49-F238E27FC236}">
                      <a16:creationId xmlns:a16="http://schemas.microsoft.com/office/drawing/2014/main" id="{73F2F76E-259B-6D47-AC5A-BAE3BC9B68D3}"/>
                    </a:ext>
                  </a:extLst>
                </p:cNvPr>
                <p:cNvSpPr txBox="1">
                  <a:spLocks noRot="1" noChangeAspect="1" noMove="1" noResize="1" noEditPoints="1" noAdjustHandles="1" noChangeArrowheads="1" noChangeShapeType="1" noTextEdit="1"/>
                </p:cNvSpPr>
                <p:nvPr/>
              </p:nvSpPr>
              <p:spPr>
                <a:xfrm>
                  <a:off x="5408495" y="2040941"/>
                  <a:ext cx="374321" cy="338554"/>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D05B586F-C1CD-724C-8403-5A31090CAF6D}"/>
                  </a:ext>
                </a:extLst>
              </p:cNvPr>
              <p:cNvSpPr txBox="1"/>
              <p:nvPr/>
            </p:nvSpPr>
            <p:spPr>
              <a:xfrm>
                <a:off x="501425" y="3833336"/>
                <a:ext cx="3538284" cy="3879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ea typeface="Cambria Math" panose="02040503050406030204" pitchFamily="18" charset="0"/>
                        </a:rPr>
                        <m:t>𝑔</m:t>
                      </m:r>
                      <m:r>
                        <a:rPr lang="en-GB" sz="1800" b="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𝑅</m:t>
                          </m:r>
                        </m:e>
                        <m:sub>
                          <m:r>
                            <a:rPr lang="en-GB"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𝑅</m:t>
                          </m:r>
                        </m:e>
                        <m:sub>
                          <m:r>
                            <a:rPr lang="en-GB" sz="1800" b="0" i="1" smtClean="0">
                              <a:latin typeface="Cambria Math" panose="02040503050406030204" pitchFamily="18" charset="0"/>
                            </a:rPr>
                            <m:t>2</m:t>
                          </m:r>
                        </m:sub>
                      </m:sSub>
                      <m:sSup>
                        <m:sSupPr>
                          <m:ctrlPr>
                            <a:rPr lang="en-US" sz="1800" i="1" smtClean="0">
                              <a:latin typeface="Cambria Math" panose="02040503050406030204" pitchFamily="18" charset="0"/>
                            </a:rPr>
                          </m:ctrlPr>
                        </m:sSupPr>
                        <m:e>
                          <m:r>
                            <a:rPr lang="en-GB" sz="1800" b="0" i="1" smtClean="0">
                              <a:latin typeface="Cambria Math" panose="02040503050406030204" pitchFamily="18" charset="0"/>
                            </a:rPr>
                            <m:t>𝑒</m:t>
                          </m:r>
                        </m:e>
                        <m:sup>
                          <m:r>
                            <a:rPr lang="en-GB" sz="1800" b="0" i="1" smtClean="0">
                              <a:latin typeface="Cambria Math" panose="02040503050406030204" pitchFamily="18" charset="0"/>
                            </a:rPr>
                            <m:t>2</m:t>
                          </m:r>
                          <m:d>
                            <m:dPr>
                              <m:ctrlPr>
                                <a:rPr lang="en-GB" sz="1800" b="0" i="1" smtClean="0">
                                  <a:latin typeface="Cambria Math" panose="02040503050406030204" pitchFamily="18" charset="0"/>
                                </a:rPr>
                              </m:ctrlPr>
                            </m:dPr>
                            <m:e>
                              <m:r>
                                <a:rPr lang="en-GB" sz="1800" b="0" i="1" smtClean="0">
                                  <a:latin typeface="Cambria Math" panose="02040503050406030204" pitchFamily="18" charset="0"/>
                                  <a:ea typeface="Cambria Math" panose="02040503050406030204" pitchFamily="18" charset="0"/>
                                </a:rPr>
                                <m:t>𝛾</m:t>
                              </m:r>
                              <m:r>
                                <a:rPr lang="en-GB" sz="1800" b="0" i="1" smtClean="0">
                                  <a:latin typeface="Cambria Math" panose="02040503050406030204" pitchFamily="18" charset="0"/>
                                  <a:ea typeface="Cambria Math" panose="02040503050406030204" pitchFamily="18" charset="0"/>
                                </a:rPr>
                                <m:t>−</m:t>
                              </m:r>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𝛼</m:t>
                                  </m:r>
                                </m:e>
                                <m:sub>
                                  <m:r>
                                    <a:rPr lang="en-GB" sz="1800" b="0" i="1" smtClean="0">
                                      <a:latin typeface="Cambria Math" panose="02040503050406030204" pitchFamily="18" charset="0"/>
                                      <a:ea typeface="Cambria Math" panose="02040503050406030204" pitchFamily="18" charset="0"/>
                                    </a:rPr>
                                    <m:t>1</m:t>
                                  </m:r>
                                </m:sub>
                              </m:sSub>
                            </m:e>
                          </m:d>
                          <m:r>
                            <a:rPr lang="en-GB" sz="1800" b="0" i="1" smtClean="0">
                              <a:latin typeface="Cambria Math" panose="02040503050406030204" pitchFamily="18" charset="0"/>
                              <a:ea typeface="Cambria Math" panose="02040503050406030204" pitchFamily="18" charset="0"/>
                            </a:rPr>
                            <m:t>𝑑</m:t>
                          </m:r>
                        </m:sup>
                      </m:sSup>
                      <m:r>
                        <a:rPr lang="en-GB" sz="1800" b="0" i="1" smtClean="0">
                          <a:latin typeface="Cambria Math" panose="02040503050406030204" pitchFamily="18" charset="0"/>
                          <a:ea typeface="Cambria Math" panose="02040503050406030204" pitchFamily="18" charset="0"/>
                        </a:rPr>
                        <m:t>&gt;1</m:t>
                      </m:r>
                    </m:oMath>
                  </m:oMathPara>
                </a14:m>
                <a:endParaRPr lang="en-US" sz="1800" dirty="0"/>
              </a:p>
            </p:txBody>
          </p:sp>
        </mc:Choice>
        <mc:Fallback>
          <p:sp>
            <p:nvSpPr>
              <p:cNvPr id="30" name="TextBox 29">
                <a:extLst>
                  <a:ext uri="{FF2B5EF4-FFF2-40B4-BE49-F238E27FC236}">
                    <a16:creationId xmlns:a16="http://schemas.microsoft.com/office/drawing/2014/main" id="{D05B586F-C1CD-724C-8403-5A31090CAF6D}"/>
                  </a:ext>
                </a:extLst>
              </p:cNvPr>
              <p:cNvSpPr txBox="1">
                <a:spLocks noRot="1" noChangeAspect="1" noMove="1" noResize="1" noEditPoints="1" noAdjustHandles="1" noChangeArrowheads="1" noChangeShapeType="1" noTextEdit="1"/>
              </p:cNvSpPr>
              <p:nvPr/>
            </p:nvSpPr>
            <p:spPr>
              <a:xfrm>
                <a:off x="501425" y="3833336"/>
                <a:ext cx="3538284" cy="387927"/>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18138AB-C7D7-164A-A3BD-A0F76BADDC49}"/>
                  </a:ext>
                </a:extLst>
              </p:cNvPr>
              <p:cNvSpPr txBox="1"/>
              <p:nvPr/>
            </p:nvSpPr>
            <p:spPr>
              <a:xfrm>
                <a:off x="501425" y="4363701"/>
                <a:ext cx="2878545" cy="369332"/>
              </a:xfrm>
              <a:prstGeom prst="rect">
                <a:avLst/>
              </a:prstGeom>
              <a:noFill/>
            </p:spPr>
            <p:txBody>
              <a:bodyPr wrap="none" rtlCol="0">
                <a:spAutoFit/>
              </a:bodyPr>
              <a:lstStyle/>
              <a:p>
                <a:r>
                  <a:rPr lang="en-US" sz="1800" dirty="0"/>
                  <a:t>After </a:t>
                </a:r>
                <a14:m>
                  <m:oMath xmlns:m="http://schemas.openxmlformats.org/officeDocument/2006/math">
                    <m:r>
                      <a:rPr lang="en-GB" sz="1800" b="0" i="1" smtClean="0">
                        <a:latin typeface="Cambria Math" panose="02040503050406030204" pitchFamily="18" charset="0"/>
                      </a:rPr>
                      <m:t>𝑁</m:t>
                    </m:r>
                  </m:oMath>
                </a14:m>
                <a:r>
                  <a:rPr lang="en-US" sz="1800" dirty="0"/>
                  <a:t> round trips, intensity</a:t>
                </a:r>
              </a:p>
            </p:txBody>
          </p:sp>
        </mc:Choice>
        <mc:Fallback>
          <p:sp>
            <p:nvSpPr>
              <p:cNvPr id="14" name="TextBox 13">
                <a:extLst>
                  <a:ext uri="{FF2B5EF4-FFF2-40B4-BE49-F238E27FC236}">
                    <a16:creationId xmlns:a16="http://schemas.microsoft.com/office/drawing/2014/main" id="{018138AB-C7D7-164A-A3BD-A0F76BADDC49}"/>
                  </a:ext>
                </a:extLst>
              </p:cNvPr>
              <p:cNvSpPr txBox="1">
                <a:spLocks noRot="1" noChangeAspect="1" noMove="1" noResize="1" noEditPoints="1" noAdjustHandles="1" noChangeArrowheads="1" noChangeShapeType="1" noTextEdit="1"/>
              </p:cNvSpPr>
              <p:nvPr/>
            </p:nvSpPr>
            <p:spPr>
              <a:xfrm>
                <a:off x="501425" y="4363701"/>
                <a:ext cx="2878545" cy="369332"/>
              </a:xfrm>
              <a:prstGeom prst="rect">
                <a:avLst/>
              </a:prstGeom>
              <a:blipFill>
                <a:blip r:embed="rId8"/>
                <a:stretch>
                  <a:fillRect l="-1762" t="-6667" r="-881" b="-23333"/>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429CD576-66B1-E948-A9CA-2CF21996AA76}"/>
              </a:ext>
            </a:extLst>
          </p:cNvPr>
          <p:cNvSpPr txBox="1"/>
          <p:nvPr/>
        </p:nvSpPr>
        <p:spPr>
          <a:xfrm>
            <a:off x="501425" y="3429000"/>
            <a:ext cx="3679212" cy="369332"/>
          </a:xfrm>
          <a:prstGeom prst="rect">
            <a:avLst/>
          </a:prstGeom>
          <a:noFill/>
        </p:spPr>
        <p:txBody>
          <a:bodyPr wrap="none" rtlCol="0">
            <a:spAutoFit/>
          </a:bodyPr>
          <a:lstStyle/>
          <a:p>
            <a:r>
              <a:rPr lang="en-US" sz="1800" dirty="0"/>
              <a:t>The amplification after one round trip</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F44F994-5C39-B448-8967-71B0C1F5D308}"/>
                  </a:ext>
                </a:extLst>
              </p:cNvPr>
              <p:cNvSpPr txBox="1"/>
              <p:nvPr/>
            </p:nvSpPr>
            <p:spPr>
              <a:xfrm>
                <a:off x="444322" y="5600880"/>
                <a:ext cx="4070575" cy="646331"/>
              </a:xfrm>
              <a:prstGeom prst="rect">
                <a:avLst/>
              </a:prstGeom>
              <a:noFill/>
            </p:spPr>
            <p:txBody>
              <a:bodyPr wrap="square" rtlCol="0">
                <a:spAutoFit/>
              </a:bodyPr>
              <a:lstStyle/>
              <a:p>
                <a:r>
                  <a:rPr lang="en-US" sz="1800" dirty="0"/>
                  <a:t>If only </a:t>
                </a:r>
                <a14:m>
                  <m:oMath xmlns:m="http://schemas.openxmlformats.org/officeDocument/2006/math">
                    <m:r>
                      <a:rPr lang="en-GB" sz="1800" b="0" i="1" smtClean="0">
                        <a:latin typeface="Cambria Math" panose="02040503050406030204" pitchFamily="18" charset="0"/>
                      </a:rPr>
                      <m:t>𝑔</m:t>
                    </m:r>
                  </m:oMath>
                </a14:m>
                <a:r>
                  <a:rPr lang="en-US" sz="1800" dirty="0"/>
                  <a:t> and </a:t>
                </a:r>
                <a14:m>
                  <m:oMath xmlns:m="http://schemas.openxmlformats.org/officeDocument/2006/math">
                    <m:r>
                      <a:rPr lang="en-GB" sz="1800" b="0" i="1" smtClean="0">
                        <a:latin typeface="Cambria Math" panose="02040503050406030204" pitchFamily="18" charset="0"/>
                      </a:rPr>
                      <m:t>𝑁</m:t>
                    </m:r>
                  </m:oMath>
                </a14:m>
                <a:r>
                  <a:rPr lang="en-US" sz="1800" dirty="0"/>
                  <a:t> are large enough, the power can be very high</a:t>
                </a:r>
              </a:p>
            </p:txBody>
          </p:sp>
        </mc:Choice>
        <mc:Fallback>
          <p:sp>
            <p:nvSpPr>
              <p:cNvPr id="16" name="TextBox 15">
                <a:extLst>
                  <a:ext uri="{FF2B5EF4-FFF2-40B4-BE49-F238E27FC236}">
                    <a16:creationId xmlns:a16="http://schemas.microsoft.com/office/drawing/2014/main" id="{9F44F994-5C39-B448-8967-71B0C1F5D308}"/>
                  </a:ext>
                </a:extLst>
              </p:cNvPr>
              <p:cNvSpPr txBox="1">
                <a:spLocks noRot="1" noChangeAspect="1" noMove="1" noResize="1" noEditPoints="1" noAdjustHandles="1" noChangeArrowheads="1" noChangeShapeType="1" noTextEdit="1"/>
              </p:cNvSpPr>
              <p:nvPr/>
            </p:nvSpPr>
            <p:spPr>
              <a:xfrm>
                <a:off x="444322" y="5600880"/>
                <a:ext cx="4070575" cy="646331"/>
              </a:xfrm>
              <a:prstGeom prst="rect">
                <a:avLst/>
              </a:prstGeom>
              <a:blipFill>
                <a:blip r:embed="rId9"/>
                <a:stretch>
                  <a:fillRect l="-1558" t="-5769" b="-11538"/>
                </a:stretch>
              </a:blipFill>
            </p:spPr>
            <p:txBody>
              <a:bodyPr/>
              <a:lstStyle/>
              <a:p>
                <a:r>
                  <a:rPr lang="en-US">
                    <a:noFill/>
                  </a:rPr>
                  <a:t> </a:t>
                </a:r>
              </a:p>
            </p:txBody>
          </p:sp>
        </mc:Fallback>
      </mc:AlternateContent>
      <p:pic>
        <p:nvPicPr>
          <p:cNvPr id="36" name="Picture 35">
            <a:extLst>
              <a:ext uri="{FF2B5EF4-FFF2-40B4-BE49-F238E27FC236}">
                <a16:creationId xmlns:a16="http://schemas.microsoft.com/office/drawing/2014/main" id="{453D4C39-8411-5E43-B52F-1CD75E1DD8C5}"/>
              </a:ext>
            </a:extLst>
          </p:cNvPr>
          <p:cNvPicPr>
            <a:picLocks noChangeAspect="1"/>
          </p:cNvPicPr>
          <p:nvPr/>
        </p:nvPicPr>
        <p:blipFill>
          <a:blip r:embed="rId10"/>
          <a:stretch>
            <a:fillRect/>
          </a:stretch>
        </p:blipFill>
        <p:spPr>
          <a:xfrm>
            <a:off x="4356654" y="868187"/>
            <a:ext cx="4470399" cy="2420279"/>
          </a:xfrm>
          <a:prstGeom prst="rect">
            <a:avLst/>
          </a:prstGeom>
        </p:spPr>
      </p:pic>
    </p:spTree>
    <p:extLst>
      <p:ext uri="{BB962C8B-B14F-4D97-AF65-F5344CB8AC3E}">
        <p14:creationId xmlns:p14="http://schemas.microsoft.com/office/powerpoint/2010/main" val="890924810"/>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Applications of High Power Lasers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16386" name="Picture 2" descr="Introduction to Design for the Makerspace Laser Cutter">
            <a:extLst>
              <a:ext uri="{FF2B5EF4-FFF2-40B4-BE49-F238E27FC236}">
                <a16:creationId xmlns:a16="http://schemas.microsoft.com/office/drawing/2014/main" id="{819297EB-2EAD-7542-960D-DE96F7798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937" y="3689785"/>
            <a:ext cx="3401302" cy="236378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80A66A7-F514-3043-829B-A8E1AB913DEE}"/>
              </a:ext>
            </a:extLst>
          </p:cNvPr>
          <p:cNvSpPr txBox="1"/>
          <p:nvPr/>
        </p:nvSpPr>
        <p:spPr>
          <a:xfrm>
            <a:off x="822838" y="1086771"/>
            <a:ext cx="3619500" cy="400110"/>
          </a:xfrm>
          <a:prstGeom prst="rect">
            <a:avLst/>
          </a:prstGeom>
          <a:noFill/>
        </p:spPr>
        <p:txBody>
          <a:bodyPr wrap="square">
            <a:spAutoFit/>
          </a:bodyPr>
          <a:lstStyle/>
          <a:p>
            <a:r>
              <a:rPr lang="en-GB" sz="2000" u="sng" dirty="0"/>
              <a:t>Applications of high power laser</a:t>
            </a:r>
          </a:p>
        </p:txBody>
      </p:sp>
      <p:sp>
        <p:nvSpPr>
          <p:cNvPr id="8" name="TextBox 7">
            <a:extLst>
              <a:ext uri="{FF2B5EF4-FFF2-40B4-BE49-F238E27FC236}">
                <a16:creationId xmlns:a16="http://schemas.microsoft.com/office/drawing/2014/main" id="{EF3BB486-D1FA-0A40-9EA9-FA9BAB6B52F6}"/>
              </a:ext>
            </a:extLst>
          </p:cNvPr>
          <p:cNvSpPr txBox="1"/>
          <p:nvPr/>
        </p:nvSpPr>
        <p:spPr>
          <a:xfrm>
            <a:off x="868498" y="1642966"/>
            <a:ext cx="3985260" cy="1754326"/>
          </a:xfrm>
          <a:prstGeom prst="rect">
            <a:avLst/>
          </a:prstGeom>
          <a:noFill/>
        </p:spPr>
        <p:txBody>
          <a:bodyPr wrap="square" rtlCol="0">
            <a:spAutoFit/>
          </a:bodyPr>
          <a:lstStyle/>
          <a:p>
            <a:pPr marL="342900" indent="-342900">
              <a:buFont typeface="Arial" panose="020B0604020202020204" pitchFamily="34" charset="0"/>
              <a:buChar char="•"/>
            </a:pPr>
            <a:r>
              <a:rPr lang="en-US" sz="1800" dirty="0"/>
              <a:t>Industrial application: cutting, welding, materials processing</a:t>
            </a:r>
          </a:p>
          <a:p>
            <a:pPr marL="342900" indent="-342900">
              <a:buFont typeface="Arial" panose="020B0604020202020204" pitchFamily="34" charset="0"/>
              <a:buChar char="•"/>
            </a:pPr>
            <a:r>
              <a:rPr lang="en-US" sz="1800" dirty="0"/>
              <a:t>Surgery</a:t>
            </a:r>
          </a:p>
          <a:p>
            <a:pPr marL="342900" indent="-342900">
              <a:buFont typeface="Arial" panose="020B0604020202020204" pitchFamily="34" charset="0"/>
              <a:buChar char="•"/>
            </a:pPr>
            <a:r>
              <a:rPr lang="en-US" sz="1800" dirty="0"/>
              <a:t>Plasma physics</a:t>
            </a:r>
          </a:p>
          <a:p>
            <a:pPr marL="342900" indent="-342900">
              <a:buFont typeface="Arial" panose="020B0604020202020204" pitchFamily="34" charset="0"/>
              <a:buChar char="•"/>
            </a:pPr>
            <a:r>
              <a:rPr lang="en-US" sz="1800" dirty="0"/>
              <a:t>Nuclear Fusion</a:t>
            </a:r>
          </a:p>
          <a:p>
            <a:pPr marL="342900" indent="-342900">
              <a:buFont typeface="Arial" panose="020B0604020202020204" pitchFamily="34" charset="0"/>
              <a:buChar char="•"/>
            </a:pPr>
            <a:r>
              <a:rPr lang="en-US" sz="1800" dirty="0"/>
              <a:t>Military</a:t>
            </a:r>
          </a:p>
        </p:txBody>
      </p:sp>
      <p:pic>
        <p:nvPicPr>
          <p:cNvPr id="16388" name="Picture 4" descr="Giant lasers pass new milestone towards fusion energy – Physics World">
            <a:extLst>
              <a:ext uri="{FF2B5EF4-FFF2-40B4-BE49-F238E27FC236}">
                <a16:creationId xmlns:a16="http://schemas.microsoft.com/office/drawing/2014/main" id="{F91E37A6-7EF8-8F45-B892-6AE110D93A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408" y="3689785"/>
            <a:ext cx="3547894" cy="205112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A26EB88-A821-554C-8EF1-9277E6DD89E7}"/>
              </a:ext>
            </a:extLst>
          </p:cNvPr>
          <p:cNvSpPr txBox="1"/>
          <p:nvPr/>
        </p:nvSpPr>
        <p:spPr>
          <a:xfrm>
            <a:off x="5683098" y="5831202"/>
            <a:ext cx="2829621" cy="830997"/>
          </a:xfrm>
          <a:prstGeom prst="rect">
            <a:avLst/>
          </a:prstGeom>
          <a:noFill/>
        </p:spPr>
        <p:txBody>
          <a:bodyPr wrap="none" rtlCol="0">
            <a:spAutoFit/>
          </a:bodyPr>
          <a:lstStyle/>
          <a:p>
            <a:pPr algn="ctr"/>
            <a:r>
              <a:rPr lang="en-US" sz="1600" dirty="0"/>
              <a:t>Laser fusion</a:t>
            </a:r>
          </a:p>
          <a:p>
            <a:r>
              <a:rPr lang="en-US" sz="1600" dirty="0"/>
              <a:t>National Ignition Facility</a:t>
            </a:r>
          </a:p>
          <a:p>
            <a:r>
              <a:rPr lang="en-US" sz="1600" dirty="0"/>
              <a:t>192 pulsed lasers, 1.9 MJ, &lt;4 ns</a:t>
            </a:r>
          </a:p>
        </p:txBody>
      </p:sp>
      <p:pic>
        <p:nvPicPr>
          <p:cNvPr id="29698" name="Picture 2" descr="Bladeless femtosecond LASIK eye surgery | All About Vision">
            <a:extLst>
              <a:ext uri="{FF2B5EF4-FFF2-40B4-BE49-F238E27FC236}">
                <a16:creationId xmlns:a16="http://schemas.microsoft.com/office/drawing/2014/main" id="{EA94C9BA-F5BC-B04D-ABC0-BCF9322839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2033" y="1286826"/>
            <a:ext cx="3122270" cy="205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017286"/>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Laser Safety</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11" name="Picture 10">
            <a:extLst>
              <a:ext uri="{FF2B5EF4-FFF2-40B4-BE49-F238E27FC236}">
                <a16:creationId xmlns:a16="http://schemas.microsoft.com/office/drawing/2014/main" id="{4B5BF96C-7953-C243-A5B0-981AA07C153E}"/>
              </a:ext>
            </a:extLst>
          </p:cNvPr>
          <p:cNvPicPr>
            <a:picLocks noChangeAspect="1"/>
          </p:cNvPicPr>
          <p:nvPr/>
        </p:nvPicPr>
        <p:blipFill>
          <a:blip r:embed="rId3"/>
          <a:stretch>
            <a:fillRect/>
          </a:stretch>
        </p:blipFill>
        <p:spPr>
          <a:xfrm>
            <a:off x="675638" y="1810962"/>
            <a:ext cx="8016240" cy="4695954"/>
          </a:xfrm>
          <a:prstGeom prst="rect">
            <a:avLst/>
          </a:prstGeom>
        </p:spPr>
      </p:pic>
      <p:sp>
        <p:nvSpPr>
          <p:cNvPr id="7" name="TextBox 6">
            <a:extLst>
              <a:ext uri="{FF2B5EF4-FFF2-40B4-BE49-F238E27FC236}">
                <a16:creationId xmlns:a16="http://schemas.microsoft.com/office/drawing/2014/main" id="{BFF3492B-5177-5249-B1A6-96979473AD67}"/>
              </a:ext>
            </a:extLst>
          </p:cNvPr>
          <p:cNvSpPr txBox="1"/>
          <p:nvPr/>
        </p:nvSpPr>
        <p:spPr>
          <a:xfrm>
            <a:off x="896617" y="891613"/>
            <a:ext cx="7574282" cy="646331"/>
          </a:xfrm>
          <a:prstGeom prst="rect">
            <a:avLst/>
          </a:prstGeom>
          <a:noFill/>
        </p:spPr>
        <p:txBody>
          <a:bodyPr wrap="square" rtlCol="0">
            <a:spAutoFit/>
          </a:bodyPr>
          <a:lstStyle/>
          <a:p>
            <a:r>
              <a:rPr lang="en-US" sz="1800" dirty="0"/>
              <a:t>Due to the high power and low divergency of beam, lasers can potentially cause significant damages to eyes and even skins.</a:t>
            </a:r>
          </a:p>
        </p:txBody>
      </p:sp>
    </p:spTree>
    <p:extLst>
      <p:ext uri="{BB962C8B-B14F-4D97-AF65-F5344CB8AC3E}">
        <p14:creationId xmlns:p14="http://schemas.microsoft.com/office/powerpoint/2010/main" val="890924452"/>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History of Laser</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3C6ECA8A-F0BC-864F-8DAF-968FEF64577B}"/>
              </a:ext>
            </a:extLst>
          </p:cNvPr>
          <p:cNvSpPr txBox="1"/>
          <p:nvPr/>
        </p:nvSpPr>
        <p:spPr>
          <a:xfrm>
            <a:off x="1388384" y="969616"/>
            <a:ext cx="6449201" cy="369332"/>
          </a:xfrm>
          <a:prstGeom prst="rect">
            <a:avLst/>
          </a:prstGeom>
          <a:noFill/>
        </p:spPr>
        <p:txBody>
          <a:bodyPr wrap="none" rtlCol="0">
            <a:spAutoFit/>
          </a:bodyPr>
          <a:lstStyle/>
          <a:p>
            <a:r>
              <a:rPr lang="en-US" sz="1800" b="1" dirty="0"/>
              <a:t>LASER: L</a:t>
            </a:r>
            <a:r>
              <a:rPr lang="en-US" sz="1800" dirty="0"/>
              <a:t>ight </a:t>
            </a:r>
            <a:r>
              <a:rPr lang="en-US" sz="1800" b="1" dirty="0"/>
              <a:t>A</a:t>
            </a:r>
            <a:r>
              <a:rPr lang="en-US" sz="1800" dirty="0"/>
              <a:t>mplification by </a:t>
            </a:r>
            <a:r>
              <a:rPr lang="en-US" sz="1800" b="1" dirty="0"/>
              <a:t>S</a:t>
            </a:r>
            <a:r>
              <a:rPr lang="en-US" sz="1800" dirty="0"/>
              <a:t>timulated </a:t>
            </a:r>
            <a:r>
              <a:rPr lang="en-US" sz="1800" b="1" dirty="0"/>
              <a:t>E</a:t>
            </a:r>
            <a:r>
              <a:rPr lang="en-US" sz="1800" dirty="0"/>
              <a:t>mission of </a:t>
            </a:r>
            <a:r>
              <a:rPr lang="en-US" sz="1800" b="1" dirty="0"/>
              <a:t>R</a:t>
            </a:r>
            <a:r>
              <a:rPr lang="en-US" sz="1800" dirty="0"/>
              <a:t>adiation</a:t>
            </a:r>
          </a:p>
        </p:txBody>
      </p:sp>
      <p:sp>
        <p:nvSpPr>
          <p:cNvPr id="17" name="TextBox 16">
            <a:extLst>
              <a:ext uri="{FF2B5EF4-FFF2-40B4-BE49-F238E27FC236}">
                <a16:creationId xmlns:a16="http://schemas.microsoft.com/office/drawing/2014/main" id="{7B00918C-B542-7745-A7BE-EADB83D13BEA}"/>
              </a:ext>
            </a:extLst>
          </p:cNvPr>
          <p:cNvSpPr txBox="1"/>
          <p:nvPr/>
        </p:nvSpPr>
        <p:spPr>
          <a:xfrm>
            <a:off x="1022468" y="1425188"/>
            <a:ext cx="7099059" cy="369332"/>
          </a:xfrm>
          <a:prstGeom prst="rect">
            <a:avLst/>
          </a:prstGeom>
          <a:noFill/>
        </p:spPr>
        <p:txBody>
          <a:bodyPr wrap="none" rtlCol="0">
            <a:spAutoFit/>
          </a:bodyPr>
          <a:lstStyle/>
          <a:p>
            <a:r>
              <a:rPr lang="en-US" sz="1800" b="1" dirty="0"/>
              <a:t>MASER: M</a:t>
            </a:r>
            <a:r>
              <a:rPr lang="en-US" sz="1800" dirty="0"/>
              <a:t>icrowave </a:t>
            </a:r>
            <a:r>
              <a:rPr lang="en-US" sz="1800" b="1" dirty="0"/>
              <a:t>A</a:t>
            </a:r>
            <a:r>
              <a:rPr lang="en-US" sz="1800" dirty="0"/>
              <a:t>mplification by </a:t>
            </a:r>
            <a:r>
              <a:rPr lang="en-US" sz="1800" b="1" dirty="0"/>
              <a:t>S</a:t>
            </a:r>
            <a:r>
              <a:rPr lang="en-US" sz="1800" dirty="0"/>
              <a:t>timulated </a:t>
            </a:r>
            <a:r>
              <a:rPr lang="en-US" sz="1800" b="1" dirty="0"/>
              <a:t>E</a:t>
            </a:r>
            <a:r>
              <a:rPr lang="en-US" sz="1800" dirty="0"/>
              <a:t>mission of </a:t>
            </a:r>
            <a:r>
              <a:rPr lang="en-US" sz="1800" b="1" dirty="0"/>
              <a:t>R</a:t>
            </a:r>
            <a:r>
              <a:rPr lang="en-US" sz="1800" dirty="0"/>
              <a:t>adiation</a:t>
            </a:r>
          </a:p>
        </p:txBody>
      </p:sp>
      <p:sp>
        <p:nvSpPr>
          <p:cNvPr id="5" name="TextBox 4">
            <a:extLst>
              <a:ext uri="{FF2B5EF4-FFF2-40B4-BE49-F238E27FC236}">
                <a16:creationId xmlns:a16="http://schemas.microsoft.com/office/drawing/2014/main" id="{F69CA75E-9EA4-504F-9CA8-D154A15C318A}"/>
              </a:ext>
            </a:extLst>
          </p:cNvPr>
          <p:cNvSpPr txBox="1"/>
          <p:nvPr/>
        </p:nvSpPr>
        <p:spPr>
          <a:xfrm>
            <a:off x="840596" y="1922438"/>
            <a:ext cx="7752443" cy="2400657"/>
          </a:xfrm>
          <a:prstGeom prst="rect">
            <a:avLst/>
          </a:prstGeom>
          <a:noFill/>
        </p:spPr>
        <p:txBody>
          <a:bodyPr wrap="none" rtlCol="0">
            <a:spAutoFit/>
          </a:bodyPr>
          <a:lstStyle/>
          <a:p>
            <a:r>
              <a:rPr lang="en-US" sz="2000" dirty="0"/>
              <a:t>Year		Name			Development</a:t>
            </a:r>
          </a:p>
          <a:p>
            <a:r>
              <a:rPr lang="en-US" sz="1600" dirty="0"/>
              <a:t>1917		Einstein			Quantum mechanics of radiation</a:t>
            </a:r>
          </a:p>
          <a:p>
            <a:r>
              <a:rPr lang="en-US" sz="1600" dirty="0"/>
              <a:t>1953		Townes, Gordon, Zeiger	Built first MASER</a:t>
            </a:r>
          </a:p>
          <a:p>
            <a:r>
              <a:rPr lang="en-US" sz="1600" dirty="0"/>
              <a:t>1954		Townes et al 		First publication</a:t>
            </a:r>
          </a:p>
          <a:p>
            <a:r>
              <a:rPr lang="en-US" sz="1600" dirty="0"/>
              <a:t>		Prokhorov, Basov		Publication and assembled MASER</a:t>
            </a:r>
          </a:p>
          <a:p>
            <a:r>
              <a:rPr lang="en-US" sz="1600" dirty="0"/>
              <a:t>1958		Townes and Schawlow	Proposal of Laser</a:t>
            </a:r>
          </a:p>
          <a:p>
            <a:r>
              <a:rPr lang="en-US" sz="1600" dirty="0"/>
              <a:t>1960		</a:t>
            </a:r>
            <a:r>
              <a:rPr lang="en-US" sz="1600" dirty="0" err="1"/>
              <a:t>Maiman</a:t>
            </a:r>
            <a:r>
              <a:rPr lang="en-US" sz="1600" dirty="0"/>
              <a:t>			First working laser</a:t>
            </a:r>
          </a:p>
          <a:p>
            <a:r>
              <a:rPr lang="en-US" sz="1600" dirty="0"/>
              <a:t>1964		Townes, Basov, Prokhorov	Nobel Prize in Physics</a:t>
            </a:r>
          </a:p>
          <a:p>
            <a:endParaRPr lang="en-US" sz="1800" dirty="0"/>
          </a:p>
        </p:txBody>
      </p:sp>
      <p:pic>
        <p:nvPicPr>
          <p:cNvPr id="2050" name="Picture 2">
            <a:extLst>
              <a:ext uri="{FF2B5EF4-FFF2-40B4-BE49-F238E27FC236}">
                <a16:creationId xmlns:a16="http://schemas.microsoft.com/office/drawing/2014/main" id="{9F280BCD-874A-1140-9FA3-67226D739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81" y="4742627"/>
            <a:ext cx="1470857" cy="1872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DD87187-33CA-C746-B34F-D41A40CDA1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9042" y="4742627"/>
            <a:ext cx="1324245" cy="1872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730A898-061E-4542-BC2E-7A8B99A903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9091" y="4742627"/>
            <a:ext cx="1324245" cy="1872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3D4086-1306-8741-AC7A-596844A87B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9140" y="4742627"/>
            <a:ext cx="1497600" cy="1872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7DAAA34-FA22-FF4B-96D5-E3B654D1C8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2544" y="4742627"/>
            <a:ext cx="1279006" cy="1872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7109AC6E-3543-774C-9A2A-F8A61DCB99EA}"/>
              </a:ext>
            </a:extLst>
          </p:cNvPr>
          <p:cNvSpPr txBox="1"/>
          <p:nvPr/>
        </p:nvSpPr>
        <p:spPr>
          <a:xfrm>
            <a:off x="1022468" y="4347538"/>
            <a:ext cx="891974" cy="338554"/>
          </a:xfrm>
          <a:prstGeom prst="rect">
            <a:avLst/>
          </a:prstGeom>
          <a:noFill/>
        </p:spPr>
        <p:txBody>
          <a:bodyPr wrap="square">
            <a:spAutoFit/>
          </a:bodyPr>
          <a:lstStyle/>
          <a:p>
            <a:r>
              <a:rPr lang="en-US" sz="1600" dirty="0"/>
              <a:t>Townes</a:t>
            </a:r>
          </a:p>
        </p:txBody>
      </p:sp>
      <p:sp>
        <p:nvSpPr>
          <p:cNvPr id="25" name="TextBox 24">
            <a:extLst>
              <a:ext uri="{FF2B5EF4-FFF2-40B4-BE49-F238E27FC236}">
                <a16:creationId xmlns:a16="http://schemas.microsoft.com/office/drawing/2014/main" id="{4E25EBED-5931-0044-96BA-5DA7F1899187}"/>
              </a:ext>
            </a:extLst>
          </p:cNvPr>
          <p:cNvSpPr txBox="1"/>
          <p:nvPr/>
        </p:nvSpPr>
        <p:spPr>
          <a:xfrm>
            <a:off x="2682859" y="4347538"/>
            <a:ext cx="891974" cy="338554"/>
          </a:xfrm>
          <a:prstGeom prst="rect">
            <a:avLst/>
          </a:prstGeom>
          <a:noFill/>
        </p:spPr>
        <p:txBody>
          <a:bodyPr wrap="square">
            <a:spAutoFit/>
          </a:bodyPr>
          <a:lstStyle/>
          <a:p>
            <a:r>
              <a:rPr lang="en-US" sz="1600" dirty="0"/>
              <a:t>Basov</a:t>
            </a:r>
          </a:p>
        </p:txBody>
      </p:sp>
      <p:sp>
        <p:nvSpPr>
          <p:cNvPr id="26" name="TextBox 25">
            <a:extLst>
              <a:ext uri="{FF2B5EF4-FFF2-40B4-BE49-F238E27FC236}">
                <a16:creationId xmlns:a16="http://schemas.microsoft.com/office/drawing/2014/main" id="{DD75B232-13B7-2949-BC02-A53CA2151A5F}"/>
              </a:ext>
            </a:extLst>
          </p:cNvPr>
          <p:cNvSpPr txBox="1"/>
          <p:nvPr/>
        </p:nvSpPr>
        <p:spPr>
          <a:xfrm>
            <a:off x="4111682" y="4347538"/>
            <a:ext cx="1174685" cy="338554"/>
          </a:xfrm>
          <a:prstGeom prst="rect">
            <a:avLst/>
          </a:prstGeom>
          <a:noFill/>
        </p:spPr>
        <p:txBody>
          <a:bodyPr wrap="square">
            <a:spAutoFit/>
          </a:bodyPr>
          <a:lstStyle/>
          <a:p>
            <a:r>
              <a:rPr lang="en-US" sz="1600" dirty="0"/>
              <a:t>Prokhorov</a:t>
            </a:r>
          </a:p>
        </p:txBody>
      </p:sp>
      <p:sp>
        <p:nvSpPr>
          <p:cNvPr id="28" name="TextBox 27">
            <a:extLst>
              <a:ext uri="{FF2B5EF4-FFF2-40B4-BE49-F238E27FC236}">
                <a16:creationId xmlns:a16="http://schemas.microsoft.com/office/drawing/2014/main" id="{451E244C-7F01-914F-861C-6006916347B5}"/>
              </a:ext>
            </a:extLst>
          </p:cNvPr>
          <p:cNvSpPr txBox="1"/>
          <p:nvPr/>
        </p:nvSpPr>
        <p:spPr>
          <a:xfrm>
            <a:off x="5749664" y="4349619"/>
            <a:ext cx="1174685" cy="338554"/>
          </a:xfrm>
          <a:prstGeom prst="rect">
            <a:avLst/>
          </a:prstGeom>
          <a:noFill/>
        </p:spPr>
        <p:txBody>
          <a:bodyPr wrap="square">
            <a:spAutoFit/>
          </a:bodyPr>
          <a:lstStyle/>
          <a:p>
            <a:r>
              <a:rPr lang="en-US" sz="1600" dirty="0"/>
              <a:t>Schawlow</a:t>
            </a:r>
          </a:p>
        </p:txBody>
      </p:sp>
      <p:sp>
        <p:nvSpPr>
          <p:cNvPr id="29" name="TextBox 28">
            <a:extLst>
              <a:ext uri="{FF2B5EF4-FFF2-40B4-BE49-F238E27FC236}">
                <a16:creationId xmlns:a16="http://schemas.microsoft.com/office/drawing/2014/main" id="{CD53CC9C-8391-2541-B406-DABDBA9B5E30}"/>
              </a:ext>
            </a:extLst>
          </p:cNvPr>
          <p:cNvSpPr txBox="1"/>
          <p:nvPr/>
        </p:nvSpPr>
        <p:spPr>
          <a:xfrm>
            <a:off x="7418354" y="4347538"/>
            <a:ext cx="1174685" cy="338554"/>
          </a:xfrm>
          <a:prstGeom prst="rect">
            <a:avLst/>
          </a:prstGeom>
          <a:noFill/>
        </p:spPr>
        <p:txBody>
          <a:bodyPr wrap="square">
            <a:spAutoFit/>
          </a:bodyPr>
          <a:lstStyle/>
          <a:p>
            <a:r>
              <a:rPr lang="en-US" sz="1600" dirty="0" err="1"/>
              <a:t>Maiman</a:t>
            </a:r>
            <a:endParaRPr lang="en-US" sz="1600" dirty="0"/>
          </a:p>
        </p:txBody>
      </p:sp>
    </p:spTree>
    <p:extLst>
      <p:ext uri="{BB962C8B-B14F-4D97-AF65-F5344CB8AC3E}">
        <p14:creationId xmlns:p14="http://schemas.microsoft.com/office/powerpoint/2010/main" val="24608628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Spontaneous Emission</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 name="Group 2">
            <a:extLst>
              <a:ext uri="{FF2B5EF4-FFF2-40B4-BE49-F238E27FC236}">
                <a16:creationId xmlns:a16="http://schemas.microsoft.com/office/drawing/2014/main" id="{181F9CEC-2FAA-114E-9615-5858A8FCCFBC}"/>
              </a:ext>
            </a:extLst>
          </p:cNvPr>
          <p:cNvGrpSpPr/>
          <p:nvPr/>
        </p:nvGrpSpPr>
        <p:grpSpPr>
          <a:xfrm>
            <a:off x="489610" y="1181513"/>
            <a:ext cx="8128000" cy="3568700"/>
            <a:chOff x="508000" y="1644650"/>
            <a:chExt cx="8128000" cy="3568700"/>
          </a:xfrm>
        </p:grpSpPr>
        <p:pic>
          <p:nvPicPr>
            <p:cNvPr id="4098" name="Picture 2" descr="Spontaneous emission - Wikipedia">
              <a:extLst>
                <a:ext uri="{FF2B5EF4-FFF2-40B4-BE49-F238E27FC236}">
                  <a16:creationId xmlns:a16="http://schemas.microsoft.com/office/drawing/2014/main" id="{D30210F0-2069-8043-804F-DBC9BAE8E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1644650"/>
              <a:ext cx="8128000" cy="35687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8CD6B33-141F-4845-9AC5-B727C37BED8F}"/>
                    </a:ext>
                  </a:extLst>
                </p:cNvPr>
                <p:cNvSpPr txBox="1"/>
                <p:nvPr/>
              </p:nvSpPr>
              <p:spPr>
                <a:xfrm>
                  <a:off x="6850115" y="3978233"/>
                  <a:ext cx="13599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h</m:t>
                        </m:r>
                        <m:r>
                          <a:rPr lang="en-GB" sz="1800" b="0" i="1" smtClean="0">
                            <a:latin typeface="Cambria Math" panose="02040503050406030204" pitchFamily="18" charset="0"/>
                            <a:ea typeface="Cambria Math" panose="02040503050406030204" pitchFamily="18" charset="0"/>
                          </a:rPr>
                          <m:t>𝜈</m:t>
                        </m:r>
                        <m:r>
                          <a:rPr lang="en-GB" sz="1800" b="0" i="1" smtClean="0">
                            <a:latin typeface="Cambria Math" panose="02040503050406030204" pitchFamily="18" charset="0"/>
                            <a:ea typeface="Cambria Math" panose="02040503050406030204" pitchFamily="18" charset="0"/>
                          </a:rPr>
                          <m:t>=</m:t>
                        </m:r>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𝐸</m:t>
                            </m:r>
                          </m:e>
                          <m:sub>
                            <m:r>
                              <a:rPr lang="en-GB" sz="1800" b="0" i="1" smtClean="0">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𝐸</m:t>
                            </m:r>
                          </m:e>
                          <m:sub>
                            <m:r>
                              <a:rPr lang="en-GB" sz="1800" b="0" i="1" smtClean="0">
                                <a:latin typeface="Cambria Math" panose="02040503050406030204" pitchFamily="18" charset="0"/>
                                <a:ea typeface="Cambria Math" panose="02040503050406030204" pitchFamily="18" charset="0"/>
                              </a:rPr>
                              <m:t>1</m:t>
                            </m:r>
                          </m:sub>
                        </m:sSub>
                      </m:oMath>
                    </m:oMathPara>
                  </a14:m>
                  <a:endParaRPr lang="en-US" sz="1800" dirty="0"/>
                </a:p>
              </p:txBody>
            </p:sp>
          </mc:Choice>
          <mc:Fallback xmlns="">
            <p:sp>
              <p:nvSpPr>
                <p:cNvPr id="2" name="TextBox 1">
                  <a:extLst>
                    <a:ext uri="{FF2B5EF4-FFF2-40B4-BE49-F238E27FC236}">
                      <a16:creationId xmlns:a16="http://schemas.microsoft.com/office/drawing/2014/main" id="{68CD6B33-141F-4845-9AC5-B727C37BED8F}"/>
                    </a:ext>
                  </a:extLst>
                </p:cNvPr>
                <p:cNvSpPr txBox="1">
                  <a:spLocks noRot="1" noChangeAspect="1" noMove="1" noResize="1" noEditPoints="1" noAdjustHandles="1" noChangeArrowheads="1" noChangeShapeType="1" noTextEdit="1"/>
                </p:cNvSpPr>
                <p:nvPr/>
              </p:nvSpPr>
              <p:spPr>
                <a:xfrm>
                  <a:off x="6850115" y="3978233"/>
                  <a:ext cx="1359923" cy="276999"/>
                </a:xfrm>
                <a:prstGeom prst="rect">
                  <a:avLst/>
                </a:prstGeom>
                <a:blipFill>
                  <a:blip r:embed="rId4"/>
                  <a:stretch>
                    <a:fillRect l="-4630" b="-13043"/>
                  </a:stretch>
                </a:blipFill>
              </p:spPr>
              <p:txBody>
                <a:bodyPr/>
                <a:lstStyle/>
                <a:p>
                  <a:r>
                    <a:rPr lang="en-US">
                      <a:noFill/>
                    </a:rPr>
                    <a:t> </a:t>
                  </a:r>
                </a:p>
              </p:txBody>
            </p:sp>
          </mc:Fallback>
        </mc:AlternateContent>
      </p:grpSp>
      <p:sp>
        <p:nvSpPr>
          <p:cNvPr id="5" name="TextBox 4">
            <a:extLst>
              <a:ext uri="{FF2B5EF4-FFF2-40B4-BE49-F238E27FC236}">
                <a16:creationId xmlns:a16="http://schemas.microsoft.com/office/drawing/2014/main" id="{E0C89E48-D59F-1C45-B19F-3CD0F87D1CDA}"/>
              </a:ext>
            </a:extLst>
          </p:cNvPr>
          <p:cNvSpPr txBox="1"/>
          <p:nvPr/>
        </p:nvSpPr>
        <p:spPr>
          <a:xfrm>
            <a:off x="825332" y="4925349"/>
            <a:ext cx="7683335" cy="1754326"/>
          </a:xfrm>
          <a:prstGeom prst="rect">
            <a:avLst/>
          </a:prstGeom>
          <a:noFill/>
        </p:spPr>
        <p:txBody>
          <a:bodyPr wrap="square" rtlCol="0">
            <a:spAutoFit/>
          </a:bodyPr>
          <a:lstStyle/>
          <a:p>
            <a:r>
              <a:rPr lang="en-US" sz="1800" dirty="0"/>
              <a:t>According to quantum theory, atoms can possess a range of discrete energy levels. When an atom at higher energy level transits to a lower energy level, it emits (not always happen, it could transit back to a lower energy level without emitting photons, called </a:t>
            </a:r>
            <a:r>
              <a:rPr lang="en-US" sz="1800" i="1" dirty="0"/>
              <a:t>nonradiative decay</a:t>
            </a:r>
            <a:r>
              <a:rPr lang="en-US" sz="1800" dirty="0"/>
              <a:t>) a photon with energy equal to the difference between the two energy levels. This is called spontaneous emission process.</a:t>
            </a:r>
          </a:p>
        </p:txBody>
      </p:sp>
    </p:spTree>
    <p:extLst>
      <p:ext uri="{BB962C8B-B14F-4D97-AF65-F5344CB8AC3E}">
        <p14:creationId xmlns:p14="http://schemas.microsoft.com/office/powerpoint/2010/main" val="7871179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Spontaneous Emission</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5" name="TextBox 4">
            <a:extLst>
              <a:ext uri="{FF2B5EF4-FFF2-40B4-BE49-F238E27FC236}">
                <a16:creationId xmlns:a16="http://schemas.microsoft.com/office/drawing/2014/main" id="{E0C89E48-D59F-1C45-B19F-3CD0F87D1CDA}"/>
              </a:ext>
            </a:extLst>
          </p:cNvPr>
          <p:cNvSpPr txBox="1"/>
          <p:nvPr/>
        </p:nvSpPr>
        <p:spPr>
          <a:xfrm>
            <a:off x="860958" y="958990"/>
            <a:ext cx="7683335" cy="2031325"/>
          </a:xfrm>
          <a:prstGeom prst="rect">
            <a:avLst/>
          </a:prstGeom>
          <a:noFill/>
        </p:spPr>
        <p:txBody>
          <a:bodyPr wrap="square" rtlCol="0">
            <a:spAutoFit/>
          </a:bodyPr>
          <a:lstStyle/>
          <a:p>
            <a:r>
              <a:rPr lang="en-US" sz="1800" dirty="0"/>
              <a:t>Spontaneous emission is responsible for most natural light sources, such as fireflies, candles, incandescent light bulbs,  and many luminescence phenomena (such as electroluminescence, chemiluminescence, photoluminescence </a:t>
            </a:r>
            <a:r>
              <a:rPr lang="en-US" sz="1800" dirty="0" err="1"/>
              <a:t>etc</a:t>
            </a:r>
            <a:r>
              <a:rPr lang="en-US" sz="1800" dirty="0"/>
              <a:t>).</a:t>
            </a:r>
          </a:p>
          <a:p>
            <a:pPr marL="285750" indent="-285750">
              <a:buFont typeface="Arial" panose="020B0604020202020204" pitchFamily="34" charset="0"/>
              <a:buChar char="•"/>
            </a:pPr>
            <a:r>
              <a:rPr lang="en-US" sz="1800" dirty="0"/>
              <a:t>The phase and direction of spontaneous emission are random, so is incoherent and divergent.</a:t>
            </a:r>
          </a:p>
          <a:p>
            <a:pPr marL="285750" indent="-285750">
              <a:buFont typeface="Arial" panose="020B0604020202020204" pitchFamily="34" charset="0"/>
              <a:buChar char="•"/>
            </a:pPr>
            <a:r>
              <a:rPr lang="en-US" sz="1800" dirty="0"/>
              <a:t>Generally it involves a large collection of atoms with wide distribution of energy levels, so the emission spectrum is broad. </a:t>
            </a:r>
          </a:p>
        </p:txBody>
      </p:sp>
      <p:pic>
        <p:nvPicPr>
          <p:cNvPr id="6146" name="Picture 2" descr="How and why do fireflies light up? - Scientific American">
            <a:extLst>
              <a:ext uri="{FF2B5EF4-FFF2-40B4-BE49-F238E27FC236}">
                <a16:creationId xmlns:a16="http://schemas.microsoft.com/office/drawing/2014/main" id="{796E2B41-B37F-6F4E-9F16-DE70B27281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963" y="3250595"/>
            <a:ext cx="3225800" cy="228600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514D0E46-D4A4-1B42-8206-8A99E28F2DC6}"/>
              </a:ext>
            </a:extLst>
          </p:cNvPr>
          <p:cNvGrpSpPr/>
          <p:nvPr/>
        </p:nvGrpSpPr>
        <p:grpSpPr>
          <a:xfrm>
            <a:off x="4619499" y="3250595"/>
            <a:ext cx="3429000" cy="2286000"/>
            <a:chOff x="4571998" y="2286000"/>
            <a:chExt cx="3429000" cy="2286000"/>
          </a:xfrm>
        </p:grpSpPr>
        <p:pic>
          <p:nvPicPr>
            <p:cNvPr id="6148" name="Picture 4" descr="Candel Pictures | Download Free Images on Unsplash">
              <a:extLst>
                <a:ext uri="{FF2B5EF4-FFF2-40B4-BE49-F238E27FC236}">
                  <a16:creationId xmlns:a16="http://schemas.microsoft.com/office/drawing/2014/main" id="{870CFDC6-DFB8-CE43-8515-45CF04F013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998" y="2286000"/>
              <a:ext cx="3429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ncandescent Light Quality | Greenwashing Lamps">
              <a:extLst>
                <a:ext uri="{FF2B5EF4-FFF2-40B4-BE49-F238E27FC236}">
                  <a16:creationId xmlns:a16="http://schemas.microsoft.com/office/drawing/2014/main" id="{9BC6C880-218C-CD4A-AF9A-912729F40C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6435" y="2677794"/>
              <a:ext cx="1127959" cy="169193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7BD4D19-0965-9E44-A242-CADE87452C51}"/>
                </a:ext>
              </a:extLst>
            </p:cNvPr>
            <p:cNvSpPr/>
            <p:nvPr/>
          </p:nvSpPr>
          <p:spPr>
            <a:xfrm>
              <a:off x="7125195" y="4227616"/>
              <a:ext cx="819199" cy="225631"/>
            </a:xfrm>
            <a:prstGeom prst="rect">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15670403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Stimulated Emission</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10">
            <a:extLst>
              <a:ext uri="{FF2B5EF4-FFF2-40B4-BE49-F238E27FC236}">
                <a16:creationId xmlns:a16="http://schemas.microsoft.com/office/drawing/2014/main" id="{21B13B81-83CE-DE46-AA21-FA38CD22761F}"/>
              </a:ext>
            </a:extLst>
          </p:cNvPr>
          <p:cNvGrpSpPr/>
          <p:nvPr/>
        </p:nvGrpSpPr>
        <p:grpSpPr>
          <a:xfrm>
            <a:off x="489610" y="1181513"/>
            <a:ext cx="8128000" cy="3568700"/>
            <a:chOff x="508000" y="1644650"/>
            <a:chExt cx="8128000" cy="3568700"/>
          </a:xfrm>
        </p:grpSpPr>
        <p:pic>
          <p:nvPicPr>
            <p:cNvPr id="12" name="Picture 2" descr="Spontaneous emission - Wikipedia">
              <a:extLst>
                <a:ext uri="{FF2B5EF4-FFF2-40B4-BE49-F238E27FC236}">
                  <a16:creationId xmlns:a16="http://schemas.microsoft.com/office/drawing/2014/main" id="{CBDA5E19-30A3-9A4A-BC1F-04BF84638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1644650"/>
              <a:ext cx="8128000" cy="35687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D3A10CA-60A2-B64D-A12D-EDECBD471C7F}"/>
                    </a:ext>
                  </a:extLst>
                </p:cNvPr>
                <p:cNvSpPr txBox="1"/>
                <p:nvPr/>
              </p:nvSpPr>
              <p:spPr>
                <a:xfrm>
                  <a:off x="6850115" y="3978233"/>
                  <a:ext cx="13599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h</m:t>
                        </m:r>
                        <m:r>
                          <a:rPr lang="en-GB" sz="1800" b="0" i="1" smtClean="0">
                            <a:latin typeface="Cambria Math" panose="02040503050406030204" pitchFamily="18" charset="0"/>
                            <a:ea typeface="Cambria Math" panose="02040503050406030204" pitchFamily="18" charset="0"/>
                          </a:rPr>
                          <m:t>𝜈</m:t>
                        </m:r>
                        <m:r>
                          <a:rPr lang="en-GB" sz="1800" b="0" i="1" smtClean="0">
                            <a:latin typeface="Cambria Math" panose="02040503050406030204" pitchFamily="18" charset="0"/>
                            <a:ea typeface="Cambria Math" panose="02040503050406030204" pitchFamily="18" charset="0"/>
                          </a:rPr>
                          <m:t>=</m:t>
                        </m:r>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𝐸</m:t>
                            </m:r>
                          </m:e>
                          <m:sub>
                            <m:r>
                              <a:rPr lang="en-GB" sz="1800" b="0" i="1" smtClean="0">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𝐸</m:t>
                            </m:r>
                          </m:e>
                          <m:sub>
                            <m:r>
                              <a:rPr lang="en-GB" sz="1800" b="0" i="1" smtClean="0">
                                <a:latin typeface="Cambria Math" panose="02040503050406030204" pitchFamily="18" charset="0"/>
                                <a:ea typeface="Cambria Math" panose="02040503050406030204" pitchFamily="18" charset="0"/>
                              </a:rPr>
                              <m:t>1</m:t>
                            </m:r>
                          </m:sub>
                        </m:sSub>
                      </m:oMath>
                    </m:oMathPara>
                  </a14:m>
                  <a:endParaRPr lang="en-US" sz="1800" dirty="0"/>
                </a:p>
              </p:txBody>
            </p:sp>
          </mc:Choice>
          <mc:Fallback xmlns="">
            <p:sp>
              <p:nvSpPr>
                <p:cNvPr id="13" name="TextBox 12">
                  <a:extLst>
                    <a:ext uri="{FF2B5EF4-FFF2-40B4-BE49-F238E27FC236}">
                      <a16:creationId xmlns:a16="http://schemas.microsoft.com/office/drawing/2014/main" id="{5D3A10CA-60A2-B64D-A12D-EDECBD471C7F}"/>
                    </a:ext>
                  </a:extLst>
                </p:cNvPr>
                <p:cNvSpPr txBox="1">
                  <a:spLocks noRot="1" noChangeAspect="1" noMove="1" noResize="1" noEditPoints="1" noAdjustHandles="1" noChangeArrowheads="1" noChangeShapeType="1" noTextEdit="1"/>
                </p:cNvSpPr>
                <p:nvPr/>
              </p:nvSpPr>
              <p:spPr>
                <a:xfrm>
                  <a:off x="6850115" y="3978233"/>
                  <a:ext cx="1359923" cy="276999"/>
                </a:xfrm>
                <a:prstGeom prst="rect">
                  <a:avLst/>
                </a:prstGeom>
                <a:blipFill>
                  <a:blip r:embed="rId4"/>
                  <a:stretch>
                    <a:fillRect l="-4630" b="-13043"/>
                  </a:stretch>
                </a:blipFill>
              </p:spPr>
              <p:txBody>
                <a:bodyPr/>
                <a:lstStyle/>
                <a:p>
                  <a:r>
                    <a:rPr lang="en-US">
                      <a:noFill/>
                    </a:rPr>
                    <a:t> </a:t>
                  </a:r>
                </a:p>
              </p:txBody>
            </p:sp>
          </mc:Fallback>
        </mc:AlternateContent>
      </p:grpSp>
      <p:pic>
        <p:nvPicPr>
          <p:cNvPr id="14" name="Picture 13">
            <a:extLst>
              <a:ext uri="{FF2B5EF4-FFF2-40B4-BE49-F238E27FC236}">
                <a16:creationId xmlns:a16="http://schemas.microsoft.com/office/drawing/2014/main" id="{F6A92E75-FD4F-A145-9EDD-BDE4FB53967F}"/>
              </a:ext>
            </a:extLst>
          </p:cNvPr>
          <p:cNvPicPr>
            <a:picLocks noChangeAspect="1"/>
          </p:cNvPicPr>
          <p:nvPr/>
        </p:nvPicPr>
        <p:blipFill>
          <a:blip r:embed="rId5"/>
          <a:stretch>
            <a:fillRect/>
          </a:stretch>
        </p:blipFill>
        <p:spPr>
          <a:xfrm>
            <a:off x="825332" y="3001489"/>
            <a:ext cx="838200" cy="29210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D01CF0D-EBD4-124E-B8A0-0072515ED864}"/>
                  </a:ext>
                </a:extLst>
              </p:cNvPr>
              <p:cNvSpPr txBox="1"/>
              <p:nvPr/>
            </p:nvSpPr>
            <p:spPr>
              <a:xfrm>
                <a:off x="877643" y="3358426"/>
                <a:ext cx="13599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h</m:t>
                      </m:r>
                      <m:r>
                        <a:rPr lang="en-GB" sz="1800" b="0" i="1" smtClean="0">
                          <a:latin typeface="Cambria Math" panose="02040503050406030204" pitchFamily="18" charset="0"/>
                          <a:ea typeface="Cambria Math" panose="02040503050406030204" pitchFamily="18" charset="0"/>
                        </a:rPr>
                        <m:t>𝜈</m:t>
                      </m:r>
                      <m:r>
                        <a:rPr lang="en-GB" sz="1800" b="0" i="1" smtClean="0">
                          <a:latin typeface="Cambria Math" panose="02040503050406030204" pitchFamily="18" charset="0"/>
                          <a:ea typeface="Cambria Math" panose="02040503050406030204" pitchFamily="18" charset="0"/>
                        </a:rPr>
                        <m:t>=</m:t>
                      </m:r>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𝐸</m:t>
                          </m:r>
                        </m:e>
                        <m:sub>
                          <m:r>
                            <a:rPr lang="en-GB" sz="1800" b="0" i="1" smtClean="0">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𝐸</m:t>
                          </m:r>
                        </m:e>
                        <m:sub>
                          <m:r>
                            <a:rPr lang="en-GB" sz="1800" b="0" i="1" smtClean="0">
                              <a:latin typeface="Cambria Math" panose="02040503050406030204" pitchFamily="18" charset="0"/>
                              <a:ea typeface="Cambria Math" panose="02040503050406030204" pitchFamily="18" charset="0"/>
                            </a:rPr>
                            <m:t>1</m:t>
                          </m:r>
                        </m:sub>
                      </m:sSub>
                    </m:oMath>
                  </m:oMathPara>
                </a14:m>
                <a:endParaRPr lang="en-US" sz="1800" dirty="0"/>
              </a:p>
            </p:txBody>
          </p:sp>
        </mc:Choice>
        <mc:Fallback xmlns="">
          <p:sp>
            <p:nvSpPr>
              <p:cNvPr id="16" name="TextBox 15">
                <a:extLst>
                  <a:ext uri="{FF2B5EF4-FFF2-40B4-BE49-F238E27FC236}">
                    <a16:creationId xmlns:a16="http://schemas.microsoft.com/office/drawing/2014/main" id="{9D01CF0D-EBD4-124E-B8A0-0072515ED864}"/>
                  </a:ext>
                </a:extLst>
              </p:cNvPr>
              <p:cNvSpPr txBox="1">
                <a:spLocks noRot="1" noChangeAspect="1" noMove="1" noResize="1" noEditPoints="1" noAdjustHandles="1" noChangeArrowheads="1" noChangeShapeType="1" noTextEdit="1"/>
              </p:cNvSpPr>
              <p:nvPr/>
            </p:nvSpPr>
            <p:spPr>
              <a:xfrm>
                <a:off x="877643" y="3358426"/>
                <a:ext cx="1359923" cy="276999"/>
              </a:xfrm>
              <a:prstGeom prst="rect">
                <a:avLst/>
              </a:prstGeom>
              <a:blipFill>
                <a:blip r:embed="rId6"/>
                <a:stretch>
                  <a:fillRect l="-3704" b="-1304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CB7B7B1A-FC17-9042-BEE3-A9E40D76E721}"/>
              </a:ext>
            </a:extLst>
          </p:cNvPr>
          <p:cNvPicPr>
            <a:picLocks noChangeAspect="1"/>
          </p:cNvPicPr>
          <p:nvPr/>
        </p:nvPicPr>
        <p:blipFill>
          <a:blip r:embed="rId5"/>
          <a:stretch>
            <a:fillRect/>
          </a:stretch>
        </p:blipFill>
        <p:spPr>
          <a:xfrm>
            <a:off x="7116336" y="2706760"/>
            <a:ext cx="838200" cy="292100"/>
          </a:xfrm>
          <a:prstGeom prst="rect">
            <a:avLst/>
          </a:prstGeom>
        </p:spPr>
      </p:pic>
      <p:sp>
        <p:nvSpPr>
          <p:cNvPr id="18" name="TextBox 17">
            <a:extLst>
              <a:ext uri="{FF2B5EF4-FFF2-40B4-BE49-F238E27FC236}">
                <a16:creationId xmlns:a16="http://schemas.microsoft.com/office/drawing/2014/main" id="{B1440C48-6E00-D34A-A257-0CE6CB837956}"/>
              </a:ext>
            </a:extLst>
          </p:cNvPr>
          <p:cNvSpPr txBox="1"/>
          <p:nvPr/>
        </p:nvSpPr>
        <p:spPr>
          <a:xfrm>
            <a:off x="825332" y="4925349"/>
            <a:ext cx="7683335" cy="1754326"/>
          </a:xfrm>
          <a:prstGeom prst="rect">
            <a:avLst/>
          </a:prstGeom>
          <a:noFill/>
        </p:spPr>
        <p:txBody>
          <a:bodyPr wrap="square" rtlCol="0">
            <a:spAutoFit/>
          </a:bodyPr>
          <a:lstStyle/>
          <a:p>
            <a:r>
              <a:rPr lang="en-US" sz="1800" dirty="0"/>
              <a:t>An incoming photon with energy equal to the difference between the high and low energy states can ‘stimulate’ the atom to transit back to the low energy state and emit a photon with identical energy, polarization, phase and propagation direction as the incoming photon. The incoming photon is unaffected. This process is called </a:t>
            </a:r>
            <a:r>
              <a:rPr lang="en-US" sz="1800" b="1" dirty="0"/>
              <a:t>stimulated emission</a:t>
            </a:r>
            <a:r>
              <a:rPr lang="en-US" sz="1800" dirty="0"/>
              <a:t>. This was first theoretically developed by Einstein.</a:t>
            </a:r>
          </a:p>
        </p:txBody>
      </p:sp>
    </p:spTree>
    <p:extLst>
      <p:ext uri="{BB962C8B-B14F-4D97-AF65-F5344CB8AC3E}">
        <p14:creationId xmlns:p14="http://schemas.microsoft.com/office/powerpoint/2010/main" val="5415885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Absorption</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a:extLst>
              <a:ext uri="{FF2B5EF4-FFF2-40B4-BE49-F238E27FC236}">
                <a16:creationId xmlns:a16="http://schemas.microsoft.com/office/drawing/2014/main" id="{B1440C48-6E00-D34A-A257-0CE6CB837956}"/>
              </a:ext>
            </a:extLst>
          </p:cNvPr>
          <p:cNvSpPr txBox="1"/>
          <p:nvPr/>
        </p:nvSpPr>
        <p:spPr>
          <a:xfrm>
            <a:off x="816424" y="4045005"/>
            <a:ext cx="7511147" cy="1200329"/>
          </a:xfrm>
          <a:prstGeom prst="rect">
            <a:avLst/>
          </a:prstGeom>
          <a:noFill/>
        </p:spPr>
        <p:txBody>
          <a:bodyPr wrap="square" rtlCol="0">
            <a:spAutoFit/>
          </a:bodyPr>
          <a:lstStyle/>
          <a:p>
            <a:r>
              <a:rPr lang="en-US" sz="1800" dirty="0"/>
              <a:t>An incoming photon is absorbed by an atom at the </a:t>
            </a:r>
            <a:r>
              <a:rPr lang="en-US" sz="1800" dirty="0" err="1"/>
              <a:t>groud</a:t>
            </a:r>
            <a:r>
              <a:rPr lang="en-US" sz="1800" dirty="0"/>
              <a:t> state, pumping the atom to a higher energy state. The energy of the photon is equal to the energy difference between the high and ground state. This process is called </a:t>
            </a:r>
            <a:r>
              <a:rPr lang="en-US" sz="1800" b="1" dirty="0"/>
              <a:t>absorption</a:t>
            </a:r>
            <a:r>
              <a:rPr lang="en-US" sz="1800" dirty="0"/>
              <a:t>. </a:t>
            </a:r>
          </a:p>
        </p:txBody>
      </p:sp>
      <p:cxnSp>
        <p:nvCxnSpPr>
          <p:cNvPr id="3" name="Straight Connector 2">
            <a:extLst>
              <a:ext uri="{FF2B5EF4-FFF2-40B4-BE49-F238E27FC236}">
                <a16:creationId xmlns:a16="http://schemas.microsoft.com/office/drawing/2014/main" id="{2428657B-BF2D-E148-8FCB-73C9D103C7C0}"/>
              </a:ext>
            </a:extLst>
          </p:cNvPr>
          <p:cNvCxnSpPr/>
          <p:nvPr/>
        </p:nvCxnSpPr>
        <p:spPr bwMode="auto">
          <a:xfrm>
            <a:off x="2446317" y="2101932"/>
            <a:ext cx="154379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85B796AA-CBB7-CC43-87B4-8C67ED309340}"/>
              </a:ext>
            </a:extLst>
          </p:cNvPr>
          <p:cNvCxnSpPr/>
          <p:nvPr/>
        </p:nvCxnSpPr>
        <p:spPr bwMode="auto">
          <a:xfrm>
            <a:off x="2446317" y="3489366"/>
            <a:ext cx="154379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B6C04BA4-FF8E-6A41-8840-6CD8130525E7}"/>
              </a:ext>
            </a:extLst>
          </p:cNvPr>
          <p:cNvCxnSpPr/>
          <p:nvPr/>
        </p:nvCxnSpPr>
        <p:spPr bwMode="auto">
          <a:xfrm>
            <a:off x="4809507" y="2101932"/>
            <a:ext cx="154379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DCC7BE1A-E068-CC42-9CCB-EF5C9F1E3B9C}"/>
              </a:ext>
            </a:extLst>
          </p:cNvPr>
          <p:cNvCxnSpPr/>
          <p:nvPr/>
        </p:nvCxnSpPr>
        <p:spPr bwMode="auto">
          <a:xfrm>
            <a:off x="4809507" y="3489366"/>
            <a:ext cx="154379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5" name="Oval 4">
            <a:extLst>
              <a:ext uri="{FF2B5EF4-FFF2-40B4-BE49-F238E27FC236}">
                <a16:creationId xmlns:a16="http://schemas.microsoft.com/office/drawing/2014/main" id="{37847137-0218-214B-835D-58F61E726558}"/>
              </a:ext>
            </a:extLst>
          </p:cNvPr>
          <p:cNvSpPr/>
          <p:nvPr/>
        </p:nvSpPr>
        <p:spPr>
          <a:xfrm>
            <a:off x="3092213" y="3363366"/>
            <a:ext cx="252000" cy="252000"/>
          </a:xfrm>
          <a:prstGeom prst="ellipse">
            <a:avLst/>
          </a:prstGeom>
          <a:solidFill>
            <a:srgbClr val="66FF33"/>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22" name="Picture 21">
            <a:extLst>
              <a:ext uri="{FF2B5EF4-FFF2-40B4-BE49-F238E27FC236}">
                <a16:creationId xmlns:a16="http://schemas.microsoft.com/office/drawing/2014/main" id="{63436017-6B0C-804C-885E-C4FC6AB4DF65}"/>
              </a:ext>
            </a:extLst>
          </p:cNvPr>
          <p:cNvPicPr>
            <a:picLocks noChangeAspect="1"/>
          </p:cNvPicPr>
          <p:nvPr/>
        </p:nvPicPr>
        <p:blipFill>
          <a:blip r:embed="rId3"/>
          <a:stretch>
            <a:fillRect/>
          </a:stretch>
        </p:blipFill>
        <p:spPr>
          <a:xfrm>
            <a:off x="1834735" y="2511719"/>
            <a:ext cx="838200" cy="292100"/>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F6B3691-1F89-7D4B-A334-434547BD278D}"/>
                  </a:ext>
                </a:extLst>
              </p:cNvPr>
              <p:cNvSpPr txBox="1"/>
              <p:nvPr/>
            </p:nvSpPr>
            <p:spPr>
              <a:xfrm>
                <a:off x="1573873" y="2869593"/>
                <a:ext cx="13599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h</m:t>
                      </m:r>
                      <m:r>
                        <a:rPr lang="en-GB" sz="1800" b="0" i="1" smtClean="0">
                          <a:latin typeface="Cambria Math" panose="02040503050406030204" pitchFamily="18" charset="0"/>
                          <a:ea typeface="Cambria Math" panose="02040503050406030204" pitchFamily="18" charset="0"/>
                        </a:rPr>
                        <m:t>𝜈</m:t>
                      </m:r>
                      <m:r>
                        <a:rPr lang="en-GB" sz="1800" b="0" i="1" smtClean="0">
                          <a:latin typeface="Cambria Math" panose="02040503050406030204" pitchFamily="18" charset="0"/>
                          <a:ea typeface="Cambria Math" panose="02040503050406030204" pitchFamily="18" charset="0"/>
                        </a:rPr>
                        <m:t>=</m:t>
                      </m:r>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𝐸</m:t>
                          </m:r>
                        </m:e>
                        <m:sub>
                          <m:r>
                            <a:rPr lang="en-GB" sz="1800" b="0" i="1" smtClean="0">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𝐸</m:t>
                          </m:r>
                        </m:e>
                        <m:sub>
                          <m:r>
                            <a:rPr lang="en-GB" sz="1800" b="0" i="1" smtClean="0">
                              <a:latin typeface="Cambria Math" panose="02040503050406030204" pitchFamily="18" charset="0"/>
                              <a:ea typeface="Cambria Math" panose="02040503050406030204" pitchFamily="18" charset="0"/>
                            </a:rPr>
                            <m:t>1</m:t>
                          </m:r>
                        </m:sub>
                      </m:sSub>
                    </m:oMath>
                  </m:oMathPara>
                </a14:m>
                <a:endParaRPr lang="en-US" sz="1800" dirty="0"/>
              </a:p>
            </p:txBody>
          </p:sp>
        </mc:Choice>
        <mc:Fallback xmlns="">
          <p:sp>
            <p:nvSpPr>
              <p:cNvPr id="23" name="TextBox 22">
                <a:extLst>
                  <a:ext uri="{FF2B5EF4-FFF2-40B4-BE49-F238E27FC236}">
                    <a16:creationId xmlns:a16="http://schemas.microsoft.com/office/drawing/2014/main" id="{2F6B3691-1F89-7D4B-A334-434547BD278D}"/>
                  </a:ext>
                </a:extLst>
              </p:cNvPr>
              <p:cNvSpPr txBox="1">
                <a:spLocks noRot="1" noChangeAspect="1" noMove="1" noResize="1" noEditPoints="1" noAdjustHandles="1" noChangeArrowheads="1" noChangeShapeType="1" noTextEdit="1"/>
              </p:cNvSpPr>
              <p:nvPr/>
            </p:nvSpPr>
            <p:spPr>
              <a:xfrm>
                <a:off x="1573873" y="2869593"/>
                <a:ext cx="1359923" cy="276999"/>
              </a:xfrm>
              <a:prstGeom prst="rect">
                <a:avLst/>
              </a:prstGeom>
              <a:blipFill>
                <a:blip r:embed="rId4"/>
                <a:stretch>
                  <a:fillRect l="-2778" r="-926" b="-18182"/>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F8A1FD21-7BF3-0E47-B196-F9780D953C2B}"/>
              </a:ext>
            </a:extLst>
          </p:cNvPr>
          <p:cNvSpPr/>
          <p:nvPr/>
        </p:nvSpPr>
        <p:spPr>
          <a:xfrm>
            <a:off x="5471905" y="1975932"/>
            <a:ext cx="252000" cy="252000"/>
          </a:xfrm>
          <a:prstGeom prst="ellipse">
            <a:avLst/>
          </a:prstGeom>
          <a:solidFill>
            <a:srgbClr val="66FF33"/>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CDF6739-C3C4-B94F-A183-F462BBDDBE28}"/>
                  </a:ext>
                </a:extLst>
              </p:cNvPr>
              <p:cNvSpPr txBox="1"/>
              <p:nvPr/>
            </p:nvSpPr>
            <p:spPr>
              <a:xfrm>
                <a:off x="6103919" y="1871099"/>
                <a:ext cx="112815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𝐸</m:t>
                          </m:r>
                        </m:e>
                        <m:sub>
                          <m:r>
                            <a:rPr lang="en-GB" sz="2000" b="0" i="1" smtClean="0">
                              <a:latin typeface="Cambria Math" panose="02040503050406030204" pitchFamily="18" charset="0"/>
                              <a:ea typeface="Cambria Math" panose="02040503050406030204" pitchFamily="18" charset="0"/>
                            </a:rPr>
                            <m:t>2</m:t>
                          </m:r>
                        </m:sub>
                      </m:sSub>
                    </m:oMath>
                  </m:oMathPara>
                </a14:m>
                <a:endParaRPr lang="en-US" sz="2000" dirty="0"/>
              </a:p>
            </p:txBody>
          </p:sp>
        </mc:Choice>
        <mc:Fallback xmlns="">
          <p:sp>
            <p:nvSpPr>
              <p:cNvPr id="25" name="TextBox 24">
                <a:extLst>
                  <a:ext uri="{FF2B5EF4-FFF2-40B4-BE49-F238E27FC236}">
                    <a16:creationId xmlns:a16="http://schemas.microsoft.com/office/drawing/2014/main" id="{BCDF6739-C3C4-B94F-A183-F462BBDDBE28}"/>
                  </a:ext>
                </a:extLst>
              </p:cNvPr>
              <p:cNvSpPr txBox="1">
                <a:spLocks noRot="1" noChangeAspect="1" noMove="1" noResize="1" noEditPoints="1" noAdjustHandles="1" noChangeArrowheads="1" noChangeShapeType="1" noTextEdit="1"/>
              </p:cNvSpPr>
              <p:nvPr/>
            </p:nvSpPr>
            <p:spPr>
              <a:xfrm>
                <a:off x="6103919" y="1871099"/>
                <a:ext cx="1128155"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A17135B-1482-E94B-B74C-3E442214A86B}"/>
                  </a:ext>
                </a:extLst>
              </p:cNvPr>
              <p:cNvSpPr txBox="1"/>
              <p:nvPr/>
            </p:nvSpPr>
            <p:spPr>
              <a:xfrm>
                <a:off x="6103919" y="3267910"/>
                <a:ext cx="112815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𝐸</m:t>
                          </m:r>
                        </m:e>
                        <m:sub>
                          <m:r>
                            <a:rPr lang="en-GB" sz="2000" b="0" i="1" smtClean="0">
                              <a:latin typeface="Cambria Math" panose="02040503050406030204" pitchFamily="18" charset="0"/>
                              <a:ea typeface="Cambria Math" panose="02040503050406030204" pitchFamily="18" charset="0"/>
                            </a:rPr>
                            <m:t>1</m:t>
                          </m:r>
                        </m:sub>
                      </m:sSub>
                    </m:oMath>
                  </m:oMathPara>
                </a14:m>
                <a:endParaRPr lang="en-US" sz="2000" dirty="0"/>
              </a:p>
            </p:txBody>
          </p:sp>
        </mc:Choice>
        <mc:Fallback xmlns="">
          <p:sp>
            <p:nvSpPr>
              <p:cNvPr id="26" name="TextBox 25">
                <a:extLst>
                  <a:ext uri="{FF2B5EF4-FFF2-40B4-BE49-F238E27FC236}">
                    <a16:creationId xmlns:a16="http://schemas.microsoft.com/office/drawing/2014/main" id="{4A17135B-1482-E94B-B74C-3E442214A86B}"/>
                  </a:ext>
                </a:extLst>
              </p:cNvPr>
              <p:cNvSpPr txBox="1">
                <a:spLocks noRot="1" noChangeAspect="1" noMove="1" noResize="1" noEditPoints="1" noAdjustHandles="1" noChangeArrowheads="1" noChangeShapeType="1" noTextEdit="1"/>
              </p:cNvSpPr>
              <p:nvPr/>
            </p:nvSpPr>
            <p:spPr>
              <a:xfrm>
                <a:off x="6103919" y="3267910"/>
                <a:ext cx="1128155" cy="400110"/>
              </a:xfrm>
              <a:prstGeom prst="rect">
                <a:avLst/>
              </a:prstGeom>
              <a:blipFill>
                <a:blip r:embed="rId6"/>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8E72AD8-6CEB-794A-84BE-A0044E443908}"/>
              </a:ext>
            </a:extLst>
          </p:cNvPr>
          <p:cNvSpPr txBox="1"/>
          <p:nvPr/>
        </p:nvSpPr>
        <p:spPr>
          <a:xfrm>
            <a:off x="2685691" y="1464661"/>
            <a:ext cx="813043" cy="369332"/>
          </a:xfrm>
          <a:prstGeom prst="rect">
            <a:avLst/>
          </a:prstGeom>
          <a:noFill/>
        </p:spPr>
        <p:txBody>
          <a:bodyPr wrap="none" rtlCol="0">
            <a:spAutoFit/>
          </a:bodyPr>
          <a:lstStyle/>
          <a:p>
            <a:r>
              <a:rPr lang="en-US" sz="1800" dirty="0"/>
              <a:t>Before</a:t>
            </a:r>
          </a:p>
        </p:txBody>
      </p:sp>
      <p:sp>
        <p:nvSpPr>
          <p:cNvPr id="27" name="TextBox 26">
            <a:extLst>
              <a:ext uri="{FF2B5EF4-FFF2-40B4-BE49-F238E27FC236}">
                <a16:creationId xmlns:a16="http://schemas.microsoft.com/office/drawing/2014/main" id="{E214B7FB-4E99-A149-8872-20646F23B7D8}"/>
              </a:ext>
            </a:extLst>
          </p:cNvPr>
          <p:cNvSpPr txBox="1"/>
          <p:nvPr/>
        </p:nvSpPr>
        <p:spPr>
          <a:xfrm>
            <a:off x="5227033" y="1472422"/>
            <a:ext cx="671979" cy="369332"/>
          </a:xfrm>
          <a:prstGeom prst="rect">
            <a:avLst/>
          </a:prstGeom>
          <a:noFill/>
        </p:spPr>
        <p:txBody>
          <a:bodyPr wrap="none" rtlCol="0">
            <a:spAutoFit/>
          </a:bodyPr>
          <a:lstStyle/>
          <a:p>
            <a:r>
              <a:rPr lang="en-US" sz="1800" dirty="0"/>
              <a:t>After</a:t>
            </a:r>
          </a:p>
        </p:txBody>
      </p:sp>
      <p:cxnSp>
        <p:nvCxnSpPr>
          <p:cNvPr id="28" name="Straight Arrow Connector 27">
            <a:extLst>
              <a:ext uri="{FF2B5EF4-FFF2-40B4-BE49-F238E27FC236}">
                <a16:creationId xmlns:a16="http://schemas.microsoft.com/office/drawing/2014/main" id="{E934E44C-FFD2-D245-A780-FF218B00456A}"/>
              </a:ext>
            </a:extLst>
          </p:cNvPr>
          <p:cNvCxnSpPr>
            <a:cxnSpLocks/>
            <a:stCxn id="5" idx="0"/>
          </p:cNvCxnSpPr>
          <p:nvPr/>
        </p:nvCxnSpPr>
        <p:spPr bwMode="auto">
          <a:xfrm flipH="1" flipV="1">
            <a:off x="3211344" y="2125682"/>
            <a:ext cx="6869" cy="12376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083468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Absorption Spectrum</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a:extLst>
              <a:ext uri="{FF2B5EF4-FFF2-40B4-BE49-F238E27FC236}">
                <a16:creationId xmlns:a16="http://schemas.microsoft.com/office/drawing/2014/main" id="{B1440C48-6E00-D34A-A257-0CE6CB837956}"/>
              </a:ext>
            </a:extLst>
          </p:cNvPr>
          <p:cNvSpPr txBox="1"/>
          <p:nvPr/>
        </p:nvSpPr>
        <p:spPr>
          <a:xfrm>
            <a:off x="863923" y="4564264"/>
            <a:ext cx="7511147" cy="1200329"/>
          </a:xfrm>
          <a:prstGeom prst="rect">
            <a:avLst/>
          </a:prstGeom>
          <a:noFill/>
        </p:spPr>
        <p:txBody>
          <a:bodyPr wrap="square" rtlCol="0">
            <a:spAutoFit/>
          </a:bodyPr>
          <a:lstStyle/>
          <a:p>
            <a:r>
              <a:rPr lang="en-US" sz="1800" dirty="0"/>
              <a:t>Each element in the Periodic Table has its own unique absorption spectrum. This can be used to identify the elemental composition in the gases of stars. The spectrum shown above is called Fraunhofer lines, which is the optical absorption spectrum of sun.</a:t>
            </a:r>
          </a:p>
        </p:txBody>
      </p:sp>
      <p:sp>
        <p:nvSpPr>
          <p:cNvPr id="29" name="TextBox 28">
            <a:extLst>
              <a:ext uri="{FF2B5EF4-FFF2-40B4-BE49-F238E27FC236}">
                <a16:creationId xmlns:a16="http://schemas.microsoft.com/office/drawing/2014/main" id="{662C2982-632C-4A42-BD54-0B6C5B9592C8}"/>
              </a:ext>
            </a:extLst>
          </p:cNvPr>
          <p:cNvSpPr txBox="1"/>
          <p:nvPr/>
        </p:nvSpPr>
        <p:spPr>
          <a:xfrm>
            <a:off x="2505695" y="4018055"/>
            <a:ext cx="4583874" cy="338554"/>
          </a:xfrm>
          <a:prstGeom prst="rect">
            <a:avLst/>
          </a:prstGeom>
          <a:noFill/>
        </p:spPr>
        <p:txBody>
          <a:bodyPr wrap="square">
            <a:spAutoFit/>
          </a:bodyPr>
          <a:lstStyle/>
          <a:p>
            <a:r>
              <a:rPr lang="en-US" sz="1600" dirty="0"/>
              <a:t>https://</a:t>
            </a:r>
            <a:r>
              <a:rPr lang="en-US" sz="1600" dirty="0" err="1"/>
              <a:t>en.wikipedia.org</a:t>
            </a:r>
            <a:r>
              <a:rPr lang="en-US" sz="1600" dirty="0"/>
              <a:t>/wiki/</a:t>
            </a:r>
            <a:r>
              <a:rPr lang="en-US" sz="1600" dirty="0" err="1"/>
              <a:t>Fraunhofer_lines</a:t>
            </a:r>
            <a:endParaRPr lang="en-US" sz="1600" dirty="0"/>
          </a:p>
        </p:txBody>
      </p:sp>
      <p:pic>
        <p:nvPicPr>
          <p:cNvPr id="11266" name="Picture 2" descr="1733: Solar Spectrum - explain xkcd">
            <a:extLst>
              <a:ext uri="{FF2B5EF4-FFF2-40B4-BE49-F238E27FC236}">
                <a16:creationId xmlns:a16="http://schemas.microsoft.com/office/drawing/2014/main" id="{40B6BC44-564B-D147-943F-85B4E6AACA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446" y="1093407"/>
            <a:ext cx="71501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3450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Helvetica">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Helvetica.thmx</Template>
  <TotalTime>71062</TotalTime>
  <Words>3340</Words>
  <Application>Microsoft Macintosh PowerPoint</Application>
  <PresentationFormat>On-screen Show (4:3)</PresentationFormat>
  <Paragraphs>343</Paragraphs>
  <Slides>38</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Baskerville</vt:lpstr>
      <vt:lpstr>Calibri</vt:lpstr>
      <vt:lpstr>Cambria Math</vt:lpstr>
      <vt:lpstr>Times New Roman</vt:lpstr>
      <vt:lpstr>Helvetica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Dr Ron Atkinson</dc:creator>
  <cp:lastModifiedBy>Fumin Huang</cp:lastModifiedBy>
  <cp:revision>843</cp:revision>
  <dcterms:created xsi:type="dcterms:W3CDTF">2015-01-31T18:10:10Z</dcterms:created>
  <dcterms:modified xsi:type="dcterms:W3CDTF">2022-04-03T12:02:32Z</dcterms:modified>
</cp:coreProperties>
</file>